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xls" ContentType="application/vnd.ms-exce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Default Extension="doc" ContentType="application/msword"/>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png" ContentType="image/png"/>
  <Override PartName="/ppt/notesSlides/notesSlide3.xml" ContentType="application/vnd.openxmlformats-officedocument.presentationml.notesSlide+xml"/>
  <Default Extension="bin" ContentType="application/vnd.openxmlformats-officedocument.oleObject"/>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99" r:id="rId1"/>
  </p:sldMasterIdLst>
  <p:notesMasterIdLst>
    <p:notesMasterId r:id="rId53"/>
  </p:notesMasterIdLst>
  <p:sldIdLst>
    <p:sldId id="256" r:id="rId2"/>
    <p:sldId id="318" r:id="rId3"/>
    <p:sldId id="272" r:id="rId4"/>
    <p:sldId id="271" r:id="rId5"/>
    <p:sldId id="284" r:id="rId6"/>
    <p:sldId id="306" r:id="rId7"/>
    <p:sldId id="307" r:id="rId8"/>
    <p:sldId id="285" r:id="rId9"/>
    <p:sldId id="310" r:id="rId10"/>
    <p:sldId id="328" r:id="rId11"/>
    <p:sldId id="327" r:id="rId12"/>
    <p:sldId id="331" r:id="rId13"/>
    <p:sldId id="309" r:id="rId14"/>
    <p:sldId id="312" r:id="rId15"/>
    <p:sldId id="273" r:id="rId16"/>
    <p:sldId id="334" r:id="rId17"/>
    <p:sldId id="304" r:id="rId18"/>
    <p:sldId id="332" r:id="rId19"/>
    <p:sldId id="278" r:id="rId20"/>
    <p:sldId id="355" r:id="rId21"/>
    <p:sldId id="333" r:id="rId22"/>
    <p:sldId id="282" r:id="rId23"/>
    <p:sldId id="335" r:id="rId24"/>
    <p:sldId id="348" r:id="rId25"/>
    <p:sldId id="349" r:id="rId26"/>
    <p:sldId id="336" r:id="rId27"/>
    <p:sldId id="350" r:id="rId28"/>
    <p:sldId id="280" r:id="rId29"/>
    <p:sldId id="347" r:id="rId30"/>
    <p:sldId id="319" r:id="rId31"/>
    <p:sldId id="320" r:id="rId32"/>
    <p:sldId id="357" r:id="rId33"/>
    <p:sldId id="358" r:id="rId34"/>
    <p:sldId id="351" r:id="rId35"/>
    <p:sldId id="352" r:id="rId36"/>
    <p:sldId id="354" r:id="rId37"/>
    <p:sldId id="353" r:id="rId38"/>
    <p:sldId id="279" r:id="rId39"/>
    <p:sldId id="341" r:id="rId40"/>
    <p:sldId id="356" r:id="rId41"/>
    <p:sldId id="346" r:id="rId42"/>
    <p:sldId id="345" r:id="rId43"/>
    <p:sldId id="340" r:id="rId44"/>
    <p:sldId id="264" r:id="rId45"/>
    <p:sldId id="266" r:id="rId46"/>
    <p:sldId id="324" r:id="rId47"/>
    <p:sldId id="322" r:id="rId48"/>
    <p:sldId id="323" r:id="rId49"/>
    <p:sldId id="338" r:id="rId50"/>
    <p:sldId id="339" r:id="rId51"/>
    <p:sldId id="289" r:id="rId5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94660"/>
  </p:normalViewPr>
  <p:slideViewPr>
    <p:cSldViewPr>
      <p:cViewPr varScale="1">
        <p:scale>
          <a:sx n="74" d="100"/>
          <a:sy n="74" d="100"/>
        </p:scale>
        <p:origin x="-1044"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wmf"/></Relationships>
</file>

<file path=ppt/drawings/_rels/vmlDrawing3.vml.rels><?xml version="1.0" encoding="UTF-8" standalone="yes"?>
<Relationships xmlns="http://schemas.openxmlformats.org/package/2006/relationships"><Relationship Id="rId1" Type="http://schemas.openxmlformats.org/officeDocument/2006/relationships/image" Target="../media/image12.emf"/></Relationships>
</file>

<file path=ppt/drawings/_rels/vmlDrawing4.vml.rels><?xml version="1.0" encoding="UTF-8" standalone="yes"?>
<Relationships xmlns="http://schemas.openxmlformats.org/package/2006/relationships"><Relationship Id="rId2" Type="http://schemas.openxmlformats.org/officeDocument/2006/relationships/image" Target="../media/image33.emf"/><Relationship Id="rId1" Type="http://schemas.openxmlformats.org/officeDocument/2006/relationships/image" Target="../media/image32.e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339FD03-C261-413E-B064-DF1BE113CBA4}" type="datetimeFigureOut">
              <a:rPr lang="en-US" smtClean="0"/>
              <a:pPr/>
              <a:t>14/06/2010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FBEF649-E6C5-44A5-8905-490FE22026A9}"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EF649-E6C5-44A5-8905-490FE22026A9}"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EF649-E6C5-44A5-8905-490FE22026A9}" type="slidenum">
              <a:rPr lang="en-US" smtClean="0"/>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EF649-E6C5-44A5-8905-490FE22026A9}" type="slidenum">
              <a:rPr lang="en-US" smtClean="0"/>
              <a:pPr/>
              <a:t>34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D2B1A1-CD58-4AD9-A850-116D87F70BC3}" type="slidenum">
              <a:rPr lang="en-US"/>
              <a:pPr/>
              <a:t>43</a:t>
            </a:fld>
            <a:endParaRPr lang="en-US"/>
          </a:p>
        </p:txBody>
      </p:sp>
      <p:sp>
        <p:nvSpPr>
          <p:cNvPr id="301058" name="Rectangle 2"/>
          <p:cNvSpPr>
            <a:spLocks noGrp="1" noRot="1" noChangeAspect="1" noChangeArrowheads="1" noTextEdit="1"/>
          </p:cNvSpPr>
          <p:nvPr>
            <p:ph type="sldImg"/>
          </p:nvPr>
        </p:nvSpPr>
        <p:spPr>
          <a:ln/>
        </p:spPr>
      </p:sp>
      <p:sp>
        <p:nvSpPr>
          <p:cNvPr id="30105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22E51730-8541-4BD1-8410-94F75D7AE9BE}" type="slidenum">
              <a:rPr lang="en-US"/>
              <a:pPr/>
              <a:t>49</a:t>
            </a:fld>
            <a:endParaRPr lang="en-US"/>
          </a:p>
        </p:txBody>
      </p:sp>
      <p:sp>
        <p:nvSpPr>
          <p:cNvPr id="272386" name="Rectangle 2"/>
          <p:cNvSpPr>
            <a:spLocks noGrp="1" noRot="1" noChangeAspect="1" noChangeArrowheads="1" noTextEdit="1"/>
          </p:cNvSpPr>
          <p:nvPr>
            <p:ph type="sldImg"/>
          </p:nvPr>
        </p:nvSpPr>
        <p:spPr>
          <a:ln/>
        </p:spPr>
      </p:sp>
      <p:sp>
        <p:nvSpPr>
          <p:cNvPr id="272387" name="Rectangle 3"/>
          <p:cNvSpPr>
            <a:spLocks noGrp="1" noChangeArrowheads="1"/>
          </p:cNvSpPr>
          <p:nvPr>
            <p:ph type="body" idx="1"/>
          </p:nvPr>
        </p:nvSpPr>
        <p:spPr/>
        <p:txBody>
          <a:bodyPr/>
          <a:lstStyle/>
          <a:p>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89538" name="Rectangle 2"/>
          <p:cNvSpPr>
            <a:spLocks noGrp="1" noRot="1" noChangeAspect="1" noChangeArrowheads="1" noTextEdit="1"/>
          </p:cNvSpPr>
          <p:nvPr>
            <p:ph type="sldImg"/>
          </p:nvPr>
        </p:nvSpPr>
        <p:spPr>
          <a:ln/>
        </p:spPr>
      </p:sp>
      <p:sp>
        <p:nvSpPr>
          <p:cNvPr id="1089539" name="Rectangle 3"/>
          <p:cNvSpPr>
            <a:spLocks noGrp="1" noChangeArrowheads="1"/>
          </p:cNvSpPr>
          <p:nvPr>
            <p:ph type="body" idx="1"/>
          </p:nvPr>
        </p:nvSpPr>
        <p:spPr>
          <a:noFill/>
          <a:ln/>
        </p:spPr>
        <p:txBody>
          <a:bodyPr/>
          <a:lstStyle/>
          <a:p>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ABCACD84-BBF7-438C-B906-61DA0F36AED5}" type="slidenum">
              <a:rPr lang="en-US"/>
              <a:pPr/>
              <a:t>7</a:t>
            </a:fld>
            <a:endParaRPr lang="en-US"/>
          </a:p>
        </p:txBody>
      </p:sp>
      <p:sp>
        <p:nvSpPr>
          <p:cNvPr id="261122" name="Rectangle 2"/>
          <p:cNvSpPr>
            <a:spLocks noGrp="1" noRot="1" noChangeAspect="1" noChangeArrowheads="1" noTextEdit="1"/>
          </p:cNvSpPr>
          <p:nvPr>
            <p:ph type="sldImg"/>
          </p:nvPr>
        </p:nvSpPr>
        <p:spPr>
          <a:ln/>
        </p:spPr>
      </p:sp>
      <p:sp>
        <p:nvSpPr>
          <p:cNvPr id="261123" name="Rectangle 3"/>
          <p:cNvSpPr>
            <a:spLocks noGrp="1" noChangeArrowheads="1"/>
          </p:cNvSpPr>
          <p:nvPr>
            <p:ph type="body" idx="1"/>
          </p:nvPr>
        </p:nvSpPr>
        <p:spPr/>
        <p:txBody>
          <a:bodyPr/>
          <a:lstStyle/>
          <a:p>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C8338D21-A595-4EEE-B688-8AB074957715}" type="slidenum">
              <a:rPr lang="en-US"/>
              <a:pPr/>
              <a:t>9</a:t>
            </a:fld>
            <a:endParaRPr lang="en-US"/>
          </a:p>
        </p:txBody>
      </p:sp>
      <p:sp>
        <p:nvSpPr>
          <p:cNvPr id="186370" name="Rectangle 2"/>
          <p:cNvSpPr>
            <a:spLocks noGrp="1" noRot="1" noChangeAspect="1" noChangeArrowheads="1" noTextEdit="1"/>
          </p:cNvSpPr>
          <p:nvPr>
            <p:ph type="sldImg"/>
          </p:nvPr>
        </p:nvSpPr>
        <p:spPr>
          <a:ln/>
        </p:spPr>
      </p:sp>
      <p:sp>
        <p:nvSpPr>
          <p:cNvPr id="18637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74F7D7CE-BBA4-42FE-A804-C5907F2637B9}" type="slidenum">
              <a:rPr lang="en-US"/>
              <a:pPr/>
              <a:t>13</a:t>
            </a:fld>
            <a:endParaRPr lang="en-US"/>
          </a:p>
        </p:txBody>
      </p:sp>
      <p:sp>
        <p:nvSpPr>
          <p:cNvPr id="238594" name="Rectangle 2"/>
          <p:cNvSpPr>
            <a:spLocks noGrp="1" noRot="1" noChangeAspect="1" noChangeArrowheads="1" noTextEdit="1"/>
          </p:cNvSpPr>
          <p:nvPr>
            <p:ph type="sldImg"/>
          </p:nvPr>
        </p:nvSpPr>
        <p:spPr>
          <a:ln/>
        </p:spPr>
      </p:sp>
      <p:sp>
        <p:nvSpPr>
          <p:cNvPr id="238595" name="Rectangle 3"/>
          <p:cNvSpPr>
            <a:spLocks noGrp="1" noChangeArrowheads="1"/>
          </p:cNvSpPr>
          <p:nvPr>
            <p:ph type="body" idx="1"/>
          </p:nvPr>
        </p:nvSpPr>
        <p:spPr/>
        <p:txBody>
          <a:bodyPr/>
          <a:lstStyle/>
          <a:p>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FBC4404F-9872-4E43-A25C-1318330DA24C}" type="slidenum">
              <a:rPr lang="en-US"/>
              <a:pPr/>
              <a:t>14</a:t>
            </a:fld>
            <a:endParaRPr lang="en-US"/>
          </a:p>
        </p:txBody>
      </p:sp>
      <p:sp>
        <p:nvSpPr>
          <p:cNvPr id="188418" name="Rectangle 2"/>
          <p:cNvSpPr>
            <a:spLocks noGrp="1" noRot="1" noChangeAspect="1" noChangeArrowheads="1" noTextEdit="1"/>
          </p:cNvSpPr>
          <p:nvPr>
            <p:ph type="sldImg"/>
          </p:nvPr>
        </p:nvSpPr>
        <p:spPr>
          <a:ln/>
        </p:spPr>
      </p:sp>
      <p:sp>
        <p:nvSpPr>
          <p:cNvPr id="188419" name="Rectangle 3"/>
          <p:cNvSpPr>
            <a:spLocks noGrp="1" noChangeArrowheads="1"/>
          </p:cNvSpPr>
          <p:nvPr>
            <p:ph type="body" idx="1"/>
          </p:nvPr>
        </p:nvSpPr>
        <p:spPr/>
        <p:txBody>
          <a:bodyPr/>
          <a:lstStyle/>
          <a:p>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5001FE29-FDCE-4A67-8539-6253DED31939}" type="slidenum">
              <a:rPr lang="en-US" smtClean="0"/>
              <a:pPr/>
              <a:t>18</a:t>
            </a:fld>
            <a:endParaRPr lang="en-US" smtClean="0"/>
          </a:p>
        </p:txBody>
      </p:sp>
      <p:sp>
        <p:nvSpPr>
          <p:cNvPr id="31747" name="Rectangle 2"/>
          <p:cNvSpPr>
            <a:spLocks noGrp="1" noRot="1" noChangeAspect="1" noChangeArrowheads="1" noTextEdit="1"/>
          </p:cNvSpPr>
          <p:nvPr>
            <p:ph type="sldImg"/>
          </p:nvPr>
        </p:nvSpPr>
        <p:spPr bwMode="auto">
          <a:xfrm>
            <a:off x="1143000" y="687388"/>
            <a:ext cx="4573588" cy="3429000"/>
          </a:xfrm>
          <a:noFill/>
          <a:ln>
            <a:solidFill>
              <a:srgbClr val="000000"/>
            </a:solidFill>
            <a:miter lim="800000"/>
            <a:headEnd/>
            <a:tailEnd/>
          </a:ln>
        </p:spPr>
      </p:sp>
      <p:sp>
        <p:nvSpPr>
          <p:cNvPr id="31748" name="Rectangle 3"/>
          <p:cNvSpPr>
            <a:spLocks noGrp="1" noChangeArrowheads="1"/>
          </p:cNvSpPr>
          <p:nvPr>
            <p:ph type="body" idx="1"/>
          </p:nvPr>
        </p:nvSpPr>
        <p:spPr bwMode="auto">
          <a:xfrm>
            <a:off x="912813" y="4343400"/>
            <a:ext cx="5032375" cy="4113213"/>
          </a:xfrm>
          <a:noFill/>
        </p:spPr>
        <p:txBody>
          <a:bodyPr wrap="square" numCol="1" anchor="t" anchorCtr="0" compatLnSpc="1">
            <a:prstTxWarp prst="textNoShape">
              <a:avLst/>
            </a:prstTxWarp>
          </a:bodyPr>
          <a:lstStyle/>
          <a:p>
            <a:pPr eaLnBrk="1" hangingPunct="1"/>
            <a:endParaRPr lang="en-US"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8D443027-383B-43AB-806E-8E72EAC6A60E}" type="slidenum">
              <a:rPr lang="en-US"/>
              <a:pPr/>
              <a:t>20</a:t>
            </a:fld>
            <a:endParaRPr lang="en-US"/>
          </a:p>
        </p:txBody>
      </p:sp>
      <p:sp>
        <p:nvSpPr>
          <p:cNvPr id="268290" name="Rectangle 2"/>
          <p:cNvSpPr>
            <a:spLocks noGrp="1" noRot="1" noChangeAspect="1" noChangeArrowheads="1" noTextEdit="1"/>
          </p:cNvSpPr>
          <p:nvPr>
            <p:ph type="sldImg"/>
          </p:nvPr>
        </p:nvSpPr>
        <p:spPr>
          <a:ln/>
        </p:spPr>
      </p:sp>
      <p:sp>
        <p:nvSpPr>
          <p:cNvPr id="268291" name="Rectangle 3"/>
          <p:cNvSpPr>
            <a:spLocks noGrp="1" noChangeArrowheads="1"/>
          </p:cNvSpPr>
          <p:nvPr>
            <p:ph type="body" idx="1"/>
          </p:nvPr>
        </p:nvSpPr>
        <p:spPr/>
        <p:txBody>
          <a:bodyPr/>
          <a:lstStyle/>
          <a:p>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B7C33ACE-9675-49F6-8B77-CDB367B7FA7B}" type="slidenum">
              <a:rPr lang="en-US"/>
              <a:pPr/>
              <a:t>21</a:t>
            </a:fld>
            <a:endParaRPr lang="en-US"/>
          </a:p>
        </p:txBody>
      </p:sp>
      <p:sp>
        <p:nvSpPr>
          <p:cNvPr id="269314" name="Rectangle 2"/>
          <p:cNvSpPr>
            <a:spLocks noGrp="1" noRot="1" noChangeAspect="1" noChangeArrowheads="1" noTextEdit="1"/>
          </p:cNvSpPr>
          <p:nvPr>
            <p:ph type="sldImg"/>
          </p:nvPr>
        </p:nvSpPr>
        <p:spPr>
          <a:ln/>
        </p:spPr>
      </p:sp>
      <p:sp>
        <p:nvSpPr>
          <p:cNvPr id="269315" name="Rectangle 3"/>
          <p:cNvSpPr>
            <a:spLocks noGrp="1" noChangeArrowheads="1"/>
          </p:cNvSpPr>
          <p:nvPr>
            <p:ph type="body" idx="1"/>
          </p:nvPr>
        </p:nvSpPr>
        <p:spPr/>
        <p:txBody>
          <a:bodyPr/>
          <a:lstStyle/>
          <a:p>
            <a:r>
              <a:rPr lang="en-ZW"/>
              <a:t>Early initiation of breastfeeding could save 16% of neonatal deaths (within 1 day) and 22% of neonatal deaths (within 1 hour)</a:t>
            </a:r>
          </a:p>
          <a:p>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FBEF649-E6C5-44A5-8905-490FE22026A9}" type="slidenum">
              <a:rPr lang="en-US" smtClean="0"/>
              <a:pPr/>
              <a:t>23</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8" name="Date Placeholder 27"/>
          <p:cNvSpPr>
            <a:spLocks noGrp="1"/>
          </p:cNvSpPr>
          <p:nvPr>
            <p:ph type="dt" sz="half" idx="10"/>
          </p:nvPr>
        </p:nvSpPr>
        <p:spPr/>
        <p:txBody>
          <a:bodyPr/>
          <a:lstStyle>
            <a:extLst/>
          </a:lstStyle>
          <a:p>
            <a:fld id="{97E67007-F8D8-4823-A6DE-379D223FDDA1}" type="datetime1">
              <a:rPr lang="en-US" smtClean="0"/>
              <a:pPr/>
              <a:t>14/06/2010</a:t>
            </a:fld>
            <a:endParaRPr lang="en-US"/>
          </a:p>
        </p:txBody>
      </p:sp>
      <p:sp>
        <p:nvSpPr>
          <p:cNvPr id="17" name="Footer Placeholder 16"/>
          <p:cNvSpPr>
            <a:spLocks noGrp="1"/>
          </p:cNvSpPr>
          <p:nvPr>
            <p:ph type="ftr" sz="quarter" idx="11"/>
          </p:nvPr>
        </p:nvSpPr>
        <p:spPr/>
        <p:txBody>
          <a:bodyPr/>
          <a:lstStyle>
            <a:extLst/>
          </a:lstStyle>
          <a:p>
            <a:endParaRPr lang="en-US"/>
          </a:p>
        </p:txBody>
      </p:sp>
      <p:sp>
        <p:nvSpPr>
          <p:cNvPr id="29" name="Slide Number Placeholder 28"/>
          <p:cNvSpPr>
            <a:spLocks noGrp="1"/>
          </p:cNvSpPr>
          <p:nvPr>
            <p:ph type="sldNum" sz="quarter" idx="12"/>
          </p:nvPr>
        </p:nvSpPr>
        <p:spPr/>
        <p:txBody>
          <a:bodyPr/>
          <a:lstStyle>
            <a:extLst/>
          </a:lstStyle>
          <a:p>
            <a:fld id="{90597A16-8B8D-463B-A1AC-E16379E3177C}" type="slidenum">
              <a:rPr lang="en-US" smtClean="0"/>
              <a:pPr/>
              <a:t>‹#›</a:t>
            </a:fld>
            <a:endParaRPr lang="en-US"/>
          </a:p>
        </p:txBody>
      </p:sp>
      <p:sp>
        <p:nvSpPr>
          <p:cNvPr id="32" name="Rectangle 31"/>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39" name="Rectangle 38"/>
          <p:cNvSpPr/>
          <p:nvPr/>
        </p:nvSpPr>
        <p:spPr>
          <a:xfrm>
            <a:off x="309558" y="680477"/>
            <a:ext cx="45720"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0" name="Rectangle 39"/>
          <p:cNvSpPr/>
          <p:nvPr/>
        </p:nvSpPr>
        <p:spPr>
          <a:xfrm>
            <a:off x="269073"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1" name="Rectangle 40"/>
          <p:cNvSpPr/>
          <p:nvPr/>
        </p:nvSpPr>
        <p:spPr>
          <a:xfrm>
            <a:off x="25002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42" name="Rectangle 41"/>
          <p:cNvSpPr/>
          <p:nvPr/>
        </p:nvSpPr>
        <p:spPr>
          <a:xfrm>
            <a:off x="221768"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8" name="Title 7"/>
          <p:cNvSpPr>
            <a:spLocks noGrp="1"/>
          </p:cNvSpPr>
          <p:nvPr>
            <p:ph type="ctrTitle"/>
          </p:nvPr>
        </p:nvSpPr>
        <p:spPr>
          <a:xfrm>
            <a:off x="914400" y="4343400"/>
            <a:ext cx="7772400" cy="1975104"/>
          </a:xfrm>
        </p:spPr>
        <p:txBody>
          <a:bodyPr/>
          <a:lstStyle>
            <a:lvl1pPr marR="9144" algn="l">
              <a:defRPr sz="4000" b="1" cap="all" spc="0" baseline="0">
                <a:effectLst>
                  <a:reflection blurRad="12700" stA="34000" endA="740" endPos="53000" dir="5400000" sy="-100000" algn="bl" rotWithShape="0"/>
                </a:effectLst>
              </a:defRPr>
            </a:lvl1pPr>
            <a:extLst/>
          </a:lstStyle>
          <a:p>
            <a:r>
              <a:rPr kumimoji="0" lang="en-US" smtClean="0"/>
              <a:t>Click to edit Master title style</a:t>
            </a:r>
            <a:endParaRPr kumimoji="0" lang="en-US"/>
          </a:p>
        </p:txBody>
      </p:sp>
      <p:sp>
        <p:nvSpPr>
          <p:cNvPr id="9" name="Subtitle 8"/>
          <p:cNvSpPr>
            <a:spLocks noGrp="1"/>
          </p:cNvSpPr>
          <p:nvPr>
            <p:ph type="subTitle" idx="1"/>
          </p:nvPr>
        </p:nvSpPr>
        <p:spPr>
          <a:xfrm>
            <a:off x="914400" y="2834640"/>
            <a:ext cx="7772400" cy="1508760"/>
          </a:xfrm>
        </p:spPr>
        <p:txBody>
          <a:bodyPr lIns="100584" tIns="45720" anchor="b"/>
          <a:lstStyle>
            <a:lvl1pPr marL="0" indent="0" algn="l">
              <a:spcBef>
                <a:spcPts val="0"/>
              </a:spcBef>
              <a:buNone/>
              <a:defRPr sz="2000">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56" name="Rectangle 55"/>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5" name="Rectangle 64"/>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6" name="Rectangle 65"/>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67" name="Rectangle 66"/>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2D3C8B0A-2674-4AE5-AB8C-42C3BCB6C631}" type="datetime1">
              <a:rPr lang="en-US" smtClean="0"/>
              <a:pPr/>
              <a:t>14/06/2010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9"/>
            <a:ext cx="1981200" cy="5851525"/>
          </a:xfrm>
        </p:spPr>
        <p:txBody>
          <a:bodyPr vert="eaVert" anchor="ct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609600" y="274639"/>
            <a:ext cx="58674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949E62E-C813-4CFB-9C70-EB6E75DB41A4}" type="datetime1">
              <a:rPr lang="en-US" smtClean="0"/>
              <a:pPr/>
              <a:t>14/06/2010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Only">
  <p:cSld name="Content">
    <p:spTree>
      <p:nvGrpSpPr>
        <p:cNvPr id="1" name=""/>
        <p:cNvGrpSpPr/>
        <p:nvPr/>
      </p:nvGrpSpPr>
      <p:grpSpPr>
        <a:xfrm>
          <a:off x="0" y="0"/>
          <a:ext cx="0" cy="0"/>
          <a:chOff x="0" y="0"/>
          <a:chExt cx="0" cy="0"/>
        </a:xfrm>
      </p:grpSpPr>
      <p:sp>
        <p:nvSpPr>
          <p:cNvPr id="2" name="Content Placeholder 1"/>
          <p:cNvSpPr>
            <a:spLocks noGrp="1"/>
          </p:cNvSpPr>
          <p:nvPr>
            <p:ph/>
          </p:nvPr>
        </p:nvSpPr>
        <p:spPr>
          <a:xfrm>
            <a:off x="685800" y="1447800"/>
            <a:ext cx="7772400" cy="4648200"/>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3" name="Date Placeholder 2"/>
          <p:cNvSpPr>
            <a:spLocks noGrp="1"/>
          </p:cNvSpPr>
          <p:nvPr>
            <p:ph type="dt" sz="half" idx="10"/>
          </p:nvPr>
        </p:nvSpPr>
        <p:spPr>
          <a:xfrm>
            <a:off x="685800" y="6248400"/>
            <a:ext cx="1905000" cy="457200"/>
          </a:xfrm>
        </p:spPr>
        <p:txBody>
          <a:bodyPr/>
          <a:lstStyle>
            <a:lvl1pPr>
              <a:defRPr/>
            </a:lvl1pPr>
          </a:lstStyle>
          <a:p>
            <a:fld id="{0A74B950-06BA-48F4-AFDC-0B836634A8E2}" type="datetime1">
              <a:rPr lang="en-US" smtClean="0"/>
              <a:pPr/>
              <a:t>14/06/2010</a:t>
            </a:fld>
            <a:endParaRPr lang="en-US"/>
          </a:p>
        </p:txBody>
      </p:sp>
      <p:sp>
        <p:nvSpPr>
          <p:cNvPr id="4" name="Footer Placeholder 3"/>
          <p:cNvSpPr>
            <a:spLocks noGrp="1"/>
          </p:cNvSpPr>
          <p:nvPr>
            <p:ph type="ftr" sz="quarter" idx="11"/>
          </p:nvPr>
        </p:nvSpPr>
        <p:spPr>
          <a:xfrm>
            <a:off x="3124200" y="6248400"/>
            <a:ext cx="2895600" cy="457200"/>
          </a:xfrm>
        </p:spPr>
        <p:txBody>
          <a:bodyPr/>
          <a:lstStyle>
            <a:lvl1pPr>
              <a:defRPr/>
            </a:lvl1pPr>
          </a:lstStyle>
          <a:p>
            <a:endParaRPr lang="en-US"/>
          </a:p>
        </p:txBody>
      </p:sp>
      <p:sp>
        <p:nvSpPr>
          <p:cNvPr id="5" name="Slide Number Placeholder 4"/>
          <p:cNvSpPr>
            <a:spLocks noGrp="1"/>
          </p:cNvSpPr>
          <p:nvPr>
            <p:ph type="sldNum" sz="quarter" idx="12"/>
          </p:nvPr>
        </p:nvSpPr>
        <p:spPr>
          <a:xfrm>
            <a:off x="6553200" y="6248400"/>
            <a:ext cx="1905000" cy="457200"/>
          </a:xfrm>
        </p:spPr>
        <p:txBody>
          <a:bodyPr/>
          <a:lstStyle>
            <a:lvl1pPr>
              <a:defRPr/>
            </a:lvl1pPr>
          </a:lstStyle>
          <a:p>
            <a:fld id="{C6070927-6CD2-4C67-9F00-69712D54E797}" type="slidenum">
              <a:rPr lang="en-US"/>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9FCB76D6-94AA-4605-B729-108DCB8CB9FD}" type="datetime1">
              <a:rPr lang="en-US" smtClean="0"/>
              <a:pPr/>
              <a:t>14/06/2010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4" name="Freeform 13"/>
          <p:cNvSpPr>
            <a:spLocks/>
          </p:cNvSpPr>
          <p:nvPr/>
        </p:nvSpPr>
        <p:spPr bwMode="auto">
          <a:xfrm>
            <a:off x="4828952" y="1073888"/>
            <a:ext cx="4322136" cy="5791200"/>
          </a:xfrm>
          <a:custGeom>
            <a:avLst>
              <a:gd name="A1" fmla="val 0"/>
              <a:gd name="A2" fmla="val 0"/>
              <a:gd name="A3" fmla="val 0"/>
              <a:gd name="A4" fmla="val 0"/>
              <a:gd name="A5" fmla="val 0"/>
              <a:gd name="A6" fmla="val 0"/>
              <a:gd name="A7" fmla="val 0"/>
              <a:gd name="A8" fmla="val 0"/>
            </a:avLst>
            <a:gdLst/>
            <a:ahLst/>
            <a:cxnLst>
              <a:cxn ang="0">
                <a:pos x="0" y="3648"/>
              </a:cxn>
              <a:cxn ang="0">
                <a:pos x="720" y="2016"/>
              </a:cxn>
              <a:cxn ang="0">
                <a:pos x="2736" y="0"/>
              </a:cxn>
              <a:cxn ang="0">
                <a:pos x="2736" y="96"/>
              </a:cxn>
              <a:cxn ang="0">
                <a:pos x="744" y="2038"/>
              </a:cxn>
              <a:cxn ang="0">
                <a:pos x="48" y="3648"/>
              </a:cxn>
              <a:cxn ang="0">
                <a:pos x="0" y="3648"/>
              </a:cxn>
            </a:cxnLst>
            <a:rect l="0" t="0" r="0" b="0"/>
            <a:pathLst>
              <a:path w="2736" h="3648">
                <a:moveTo>
                  <a:pt x="0" y="3648"/>
                </a:moveTo>
                <a:lnTo>
                  <a:pt x="720" y="2016"/>
                </a:lnTo>
                <a:lnTo>
                  <a:pt x="2736" y="672"/>
                </a:lnTo>
                <a:lnTo>
                  <a:pt x="2736" y="720"/>
                </a:lnTo>
                <a:lnTo>
                  <a:pt x="744" y="2038"/>
                </a:lnTo>
                <a:lnTo>
                  <a:pt x="48" y="3648"/>
                </a:lnTo>
                <a:lnTo>
                  <a:pt x="48" y="3648"/>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5" name="Freeform 14"/>
          <p:cNvSpPr>
            <a:spLocks/>
          </p:cNvSpPr>
          <p:nvPr/>
        </p:nvSpPr>
        <p:spPr bwMode="auto">
          <a:xfrm>
            <a:off x="373966" y="0"/>
            <a:ext cx="5514536" cy="6615332"/>
          </a:xfrm>
          <a:custGeom>
            <a:avLst>
              <a:gd name="A1" fmla="val 0"/>
              <a:gd name="A2" fmla="val 0"/>
              <a:gd name="A3" fmla="val 0"/>
              <a:gd name="A4" fmla="val 0"/>
              <a:gd name="A5" fmla="val 0"/>
              <a:gd name="A6" fmla="val 0"/>
              <a:gd name="A7" fmla="val 0"/>
              <a:gd name="A8" fmla="val 0"/>
            </a:avLst>
            <a:gdLst/>
            <a:ahLst/>
            <a:cxnLst>
              <a:cxn ang="0">
                <a:pos x="0" y="4080"/>
              </a:cxn>
              <a:cxn ang="0">
                <a:pos x="0" y="4128"/>
              </a:cxn>
              <a:cxn ang="0">
                <a:pos x="3504" y="2640"/>
              </a:cxn>
              <a:cxn ang="0">
                <a:pos x="2880" y="0"/>
              </a:cxn>
              <a:cxn ang="0">
                <a:pos x="2832" y="0"/>
              </a:cxn>
              <a:cxn ang="0">
                <a:pos x="3465" y="2619"/>
              </a:cxn>
              <a:cxn ang="0">
                <a:pos x="0" y="4080"/>
              </a:cxn>
            </a:cxnLst>
            <a:rect l="0" t="0" r="0" b="0"/>
            <a:pathLst>
              <a:path w="3504" h="4128">
                <a:moveTo>
                  <a:pt x="0" y="4080"/>
                </a:moveTo>
                <a:lnTo>
                  <a:pt x="0" y="4128"/>
                </a:lnTo>
                <a:lnTo>
                  <a:pt x="3504" y="2640"/>
                </a:lnTo>
                <a:lnTo>
                  <a:pt x="2880" y="0"/>
                </a:lnTo>
                <a:lnTo>
                  <a:pt x="2832" y="0"/>
                </a:lnTo>
                <a:lnTo>
                  <a:pt x="3465" y="2619"/>
                </a:lnTo>
                <a:lnTo>
                  <a:pt x="0" y="4080"/>
                </a:lnTo>
                <a:close/>
              </a:path>
            </a:pathLst>
          </a:custGeom>
          <a:noFill/>
          <a:ln w="3175" cap="flat" cmpd="sng" algn="ctr">
            <a:solidFill>
              <a:schemeClr val="accent2">
                <a:alpha val="53000"/>
              </a:schemeClr>
            </a:solid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3" name="Freeform 12"/>
          <p:cNvSpPr>
            <a:spLocks/>
          </p:cNvSpPr>
          <p:nvPr/>
        </p:nvSpPr>
        <p:spPr bwMode="auto">
          <a:xfrm rot="5236414">
            <a:off x="4462128" y="1483600"/>
            <a:ext cx="4114800" cy="118872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6" name="Freeform 15"/>
          <p:cNvSpPr>
            <a:spLocks/>
          </p:cNvSpPr>
          <p:nvPr/>
        </p:nvSpPr>
        <p:spPr bwMode="auto">
          <a:xfrm>
            <a:off x="5943600" y="0"/>
            <a:ext cx="2743200" cy="4267200"/>
          </a:xfrm>
          <a:custGeom>
            <a:avLst>
              <a:gd name="A1" fmla="val 0"/>
              <a:gd name="A2" fmla="val 0"/>
              <a:gd name="A3" fmla="val 0"/>
              <a:gd name="A4" fmla="val 0"/>
              <a:gd name="A5" fmla="val 0"/>
              <a:gd name="A6" fmla="val 0"/>
              <a:gd name="A7" fmla="val 0"/>
              <a:gd name="A8" fmla="val 0"/>
            </a:avLst>
            <a:gdLst/>
            <a:ahLst/>
            <a:cxnLst>
              <a:cxn ang="0">
                <a:pos x="1104" y="0"/>
              </a:cxn>
              <a:cxn ang="0">
                <a:pos x="1728" y="0"/>
              </a:cxn>
              <a:cxn ang="0">
                <a:pos x="0" y="2688"/>
              </a:cxn>
              <a:cxn ang="0">
                <a:pos x="1104" y="0"/>
              </a:cxn>
            </a:cxnLst>
            <a:rect l="0" t="0" r="0" b="0"/>
            <a:pathLst>
              <a:path w="1728" h="2688">
                <a:moveTo>
                  <a:pt x="1104" y="0"/>
                </a:moveTo>
                <a:lnTo>
                  <a:pt x="1728" y="0"/>
                </a:lnTo>
                <a:lnTo>
                  <a:pt x="0" y="2688"/>
                </a:lnTo>
                <a:lnTo>
                  <a:pt x="110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7" name="Freeform 16"/>
          <p:cNvSpPr>
            <a:spLocks/>
          </p:cNvSpPr>
          <p:nvPr/>
        </p:nvSpPr>
        <p:spPr bwMode="auto">
          <a:xfrm>
            <a:off x="5943600" y="4267200"/>
            <a:ext cx="3200400" cy="1143000"/>
          </a:xfrm>
          <a:custGeom>
            <a:avLst>
              <a:gd name="A1" fmla="val 0"/>
              <a:gd name="A2" fmla="val 0"/>
              <a:gd name="A3" fmla="val 0"/>
              <a:gd name="A4" fmla="val 0"/>
              <a:gd name="A5" fmla="val 0"/>
              <a:gd name="A6" fmla="val 0"/>
              <a:gd name="A7" fmla="val 0"/>
              <a:gd name="A8" fmla="val 0"/>
            </a:avLst>
            <a:gdLst/>
            <a:ahLst/>
            <a:cxnLst>
              <a:cxn ang="0">
                <a:pos x="0" y="0"/>
              </a:cxn>
              <a:cxn ang="0">
                <a:pos x="2016" y="240"/>
              </a:cxn>
              <a:cxn ang="0">
                <a:pos x="2016" y="720"/>
              </a:cxn>
              <a:cxn ang="0">
                <a:pos x="0" y="0"/>
              </a:cxn>
            </a:cxnLst>
            <a:rect l="0" t="0" r="0" b="0"/>
            <a:pathLst>
              <a:path w="2016" h="720">
                <a:moveTo>
                  <a:pt x="0" y="0"/>
                </a:moveTo>
                <a:lnTo>
                  <a:pt x="2016" y="240"/>
                </a:lnTo>
                <a:lnTo>
                  <a:pt x="2016" y="720"/>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8" name="Freeform 17"/>
          <p:cNvSpPr>
            <a:spLocks/>
          </p:cNvSpPr>
          <p:nvPr/>
        </p:nvSpPr>
        <p:spPr bwMode="auto">
          <a:xfrm>
            <a:off x="5943600" y="0"/>
            <a:ext cx="1371600" cy="4267200"/>
          </a:xfrm>
          <a:custGeom>
            <a:avLst>
              <a:gd name="A1" fmla="val 0"/>
              <a:gd name="A2" fmla="val 0"/>
              <a:gd name="A3" fmla="val 0"/>
              <a:gd name="A4" fmla="val 0"/>
              <a:gd name="A5" fmla="val 0"/>
              <a:gd name="A6" fmla="val 0"/>
              <a:gd name="A7" fmla="val 0"/>
              <a:gd name="A8" fmla="val 0"/>
            </a:avLst>
            <a:gdLst/>
            <a:ahLst/>
            <a:cxnLst>
              <a:cxn ang="0">
                <a:pos x="864" y="0"/>
              </a:cxn>
              <a:cxn ang="0">
                <a:pos x="0" y="2688"/>
              </a:cxn>
              <a:cxn ang="0">
                <a:pos x="768" y="0"/>
              </a:cxn>
              <a:cxn ang="0">
                <a:pos x="864" y="0"/>
              </a:cxn>
            </a:cxnLst>
            <a:rect l="0" t="0" r="0" b="0"/>
            <a:pathLst>
              <a:path w="864" h="2688">
                <a:moveTo>
                  <a:pt x="864" y="0"/>
                </a:moveTo>
                <a:lnTo>
                  <a:pt x="0" y="2688"/>
                </a:lnTo>
                <a:lnTo>
                  <a:pt x="768" y="0"/>
                </a:lnTo>
                <a:lnTo>
                  <a:pt x="864"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19" name="Freeform 18"/>
          <p:cNvSpPr>
            <a:spLocks/>
          </p:cNvSpPr>
          <p:nvPr/>
        </p:nvSpPr>
        <p:spPr bwMode="auto">
          <a:xfrm>
            <a:off x="5948363" y="4246563"/>
            <a:ext cx="2090737" cy="2611437"/>
          </a:xfrm>
          <a:custGeom>
            <a:avLst>
              <a:gd name="A1" fmla="val 0"/>
              <a:gd name="A2" fmla="val 0"/>
              <a:gd name="A3" fmla="val 0"/>
              <a:gd name="A4" fmla="val 0"/>
              <a:gd name="A5" fmla="val 0"/>
              <a:gd name="A6" fmla="val 0"/>
              <a:gd name="A7" fmla="val 0"/>
              <a:gd name="A8" fmla="val 0"/>
            </a:avLst>
            <a:gdLst/>
            <a:ahLst/>
            <a:cxnLst>
              <a:cxn ang="0">
                <a:pos x="1071" y="1645"/>
              </a:cxn>
              <a:cxn ang="0">
                <a:pos x="1317" y="1645"/>
              </a:cxn>
              <a:cxn ang="0">
                <a:pos x="0" y="0"/>
              </a:cxn>
              <a:cxn ang="0">
                <a:pos x="1071" y="1645"/>
              </a:cxn>
            </a:cxnLst>
            <a:rect l="0" t="0" r="0" b="0"/>
            <a:pathLst>
              <a:path w="1317" h="1645">
                <a:moveTo>
                  <a:pt x="1071" y="1645"/>
                </a:moveTo>
                <a:lnTo>
                  <a:pt x="1317" y="1645"/>
                </a:lnTo>
                <a:lnTo>
                  <a:pt x="0" y="0"/>
                </a:lnTo>
                <a:lnTo>
                  <a:pt x="1071" y="1645"/>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0" name="Freeform 19"/>
          <p:cNvSpPr>
            <a:spLocks/>
          </p:cNvSpPr>
          <p:nvPr/>
        </p:nvSpPr>
        <p:spPr bwMode="auto">
          <a:xfrm>
            <a:off x="5943600" y="4267200"/>
            <a:ext cx="1600200" cy="2590800"/>
          </a:xfrm>
          <a:custGeom>
            <a:avLst>
              <a:gd name="A1" fmla="val 0"/>
              <a:gd name="A2" fmla="val 0"/>
              <a:gd name="A3" fmla="val 0"/>
              <a:gd name="A4" fmla="val 0"/>
              <a:gd name="A5" fmla="val 0"/>
              <a:gd name="A6" fmla="val 0"/>
              <a:gd name="A7" fmla="val 0"/>
              <a:gd name="A8" fmla="val 0"/>
            </a:avLst>
            <a:gdLst/>
            <a:ahLst/>
            <a:cxnLst>
              <a:cxn ang="0">
                <a:pos x="1008" y="1632"/>
              </a:cxn>
              <a:cxn ang="0">
                <a:pos x="0" y="0"/>
              </a:cxn>
              <a:cxn ang="0">
                <a:pos x="960" y="1632"/>
              </a:cxn>
              <a:cxn ang="0">
                <a:pos x="1008" y="1632"/>
              </a:cxn>
            </a:cxnLst>
            <a:rect l="0" t="0" r="0" b="0"/>
            <a:pathLst>
              <a:path w="1008" h="1632">
                <a:moveTo>
                  <a:pt x="1008" y="1632"/>
                </a:moveTo>
                <a:lnTo>
                  <a:pt x="0" y="0"/>
                </a:lnTo>
                <a:lnTo>
                  <a:pt x="960" y="1632"/>
                </a:lnTo>
                <a:lnTo>
                  <a:pt x="1008"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1" name="Freeform 20"/>
          <p:cNvSpPr>
            <a:spLocks/>
          </p:cNvSpPr>
          <p:nvPr/>
        </p:nvSpPr>
        <p:spPr bwMode="auto">
          <a:xfrm>
            <a:off x="5943600" y="1371600"/>
            <a:ext cx="3200400" cy="2895600"/>
          </a:xfrm>
          <a:custGeom>
            <a:avLst>
              <a:gd name="A1" fmla="val 0"/>
              <a:gd name="A2" fmla="val 0"/>
              <a:gd name="A3" fmla="val 0"/>
              <a:gd name="A4" fmla="val 0"/>
              <a:gd name="A5" fmla="val 0"/>
              <a:gd name="A6" fmla="val 0"/>
              <a:gd name="A7" fmla="val 0"/>
              <a:gd name="A8" fmla="val 0"/>
            </a:avLst>
            <a:gdLst/>
            <a:ahLst/>
            <a:cxnLst>
              <a:cxn ang="0">
                <a:pos x="2016" y="0"/>
              </a:cxn>
              <a:cxn ang="0">
                <a:pos x="2016" y="144"/>
              </a:cxn>
              <a:cxn ang="0">
                <a:pos x="0" y="1824"/>
              </a:cxn>
              <a:cxn ang="0">
                <a:pos x="2016" y="0"/>
              </a:cxn>
            </a:cxnLst>
            <a:rect l="0" t="0" r="0" b="0"/>
            <a:pathLst>
              <a:path w="2016" h="1824">
                <a:moveTo>
                  <a:pt x="2016" y="0"/>
                </a:moveTo>
                <a:lnTo>
                  <a:pt x="2016" y="144"/>
                </a:lnTo>
                <a:lnTo>
                  <a:pt x="0" y="1824"/>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2" name="Freeform 21"/>
          <p:cNvSpPr>
            <a:spLocks/>
          </p:cNvSpPr>
          <p:nvPr/>
        </p:nvSpPr>
        <p:spPr bwMode="auto">
          <a:xfrm>
            <a:off x="5943600" y="1752600"/>
            <a:ext cx="3200400" cy="2514600"/>
          </a:xfrm>
          <a:custGeom>
            <a:avLst>
              <a:gd name="A1" fmla="val 0"/>
              <a:gd name="A2" fmla="val 0"/>
              <a:gd name="A3" fmla="val 0"/>
              <a:gd name="A4" fmla="val 0"/>
              <a:gd name="A5" fmla="val 0"/>
              <a:gd name="A6" fmla="val 0"/>
              <a:gd name="A7" fmla="val 0"/>
              <a:gd name="A8" fmla="val 0"/>
            </a:avLst>
            <a:gdLst/>
            <a:ahLst/>
            <a:cxnLst>
              <a:cxn ang="0">
                <a:pos x="2016" y="0"/>
              </a:cxn>
              <a:cxn ang="0">
                <a:pos x="0" y="1584"/>
              </a:cxn>
              <a:cxn ang="0">
                <a:pos x="2016" y="48"/>
              </a:cxn>
              <a:cxn ang="0">
                <a:pos x="2016" y="0"/>
              </a:cxn>
            </a:cxnLst>
            <a:rect l="0" t="0" r="0" b="0"/>
            <a:pathLst>
              <a:path w="2016" h="1584">
                <a:moveTo>
                  <a:pt x="2016" y="0"/>
                </a:moveTo>
                <a:lnTo>
                  <a:pt x="0" y="1584"/>
                </a:lnTo>
                <a:lnTo>
                  <a:pt x="2016" y="48"/>
                </a:lnTo>
                <a:lnTo>
                  <a:pt x="2016"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3" name="Freeform 22"/>
          <p:cNvSpPr>
            <a:spLocks/>
          </p:cNvSpPr>
          <p:nvPr/>
        </p:nvSpPr>
        <p:spPr bwMode="auto">
          <a:xfrm>
            <a:off x="990600" y="4267200"/>
            <a:ext cx="4953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120" y="0"/>
              </a:cxn>
              <a:cxn ang="0">
                <a:pos x="1056" y="1632"/>
              </a:cxn>
              <a:cxn ang="0">
                <a:pos x="0" y="1632"/>
              </a:cxn>
            </a:cxnLst>
            <a:rect l="0" t="0" r="0" b="0"/>
            <a:pathLst>
              <a:path w="3120" h="1632">
                <a:moveTo>
                  <a:pt x="0" y="1632"/>
                </a:moveTo>
                <a:lnTo>
                  <a:pt x="3120" y="0"/>
                </a:lnTo>
                <a:lnTo>
                  <a:pt x="1056"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4" name="Freeform 23"/>
          <p:cNvSpPr>
            <a:spLocks/>
          </p:cNvSpPr>
          <p:nvPr/>
        </p:nvSpPr>
        <p:spPr bwMode="auto">
          <a:xfrm>
            <a:off x="533400" y="4267200"/>
            <a:ext cx="5334000" cy="2590800"/>
          </a:xfrm>
          <a:custGeom>
            <a:avLst>
              <a:gd name="A1" fmla="val 0"/>
              <a:gd name="A2" fmla="val 0"/>
              <a:gd name="A3" fmla="val 0"/>
              <a:gd name="A4" fmla="val 0"/>
              <a:gd name="A5" fmla="val 0"/>
              <a:gd name="A6" fmla="val 0"/>
              <a:gd name="A7" fmla="val 0"/>
              <a:gd name="A8" fmla="val 0"/>
            </a:avLst>
            <a:gdLst/>
            <a:ahLst/>
            <a:cxnLst>
              <a:cxn ang="0">
                <a:pos x="0" y="1632"/>
              </a:cxn>
              <a:cxn ang="0">
                <a:pos x="3360" y="0"/>
              </a:cxn>
              <a:cxn ang="0">
                <a:pos x="144" y="1632"/>
              </a:cxn>
              <a:cxn ang="0">
                <a:pos x="0" y="1632"/>
              </a:cxn>
            </a:cxnLst>
            <a:rect l="0" t="0" r="0" b="0"/>
            <a:pathLst>
              <a:path w="3360" h="1632">
                <a:moveTo>
                  <a:pt x="0" y="1632"/>
                </a:moveTo>
                <a:lnTo>
                  <a:pt x="3360" y="0"/>
                </a:lnTo>
                <a:lnTo>
                  <a:pt x="144" y="1632"/>
                </a:lnTo>
                <a:lnTo>
                  <a:pt x="0" y="1632"/>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5" name="Freeform 24"/>
          <p:cNvSpPr>
            <a:spLocks/>
          </p:cNvSpPr>
          <p:nvPr/>
        </p:nvSpPr>
        <p:spPr bwMode="auto">
          <a:xfrm>
            <a:off x="366824" y="2438400"/>
            <a:ext cx="5638800" cy="1828800"/>
          </a:xfrm>
          <a:custGeom>
            <a:avLst>
              <a:gd name="A1" fmla="val 0"/>
              <a:gd name="A2" fmla="val 0"/>
              <a:gd name="A3" fmla="val 0"/>
              <a:gd name="A4" fmla="val 0"/>
              <a:gd name="A5" fmla="val 0"/>
              <a:gd name="A6" fmla="val 0"/>
              <a:gd name="A7" fmla="val 0"/>
              <a:gd name="A8" fmla="val 0"/>
            </a:avLst>
            <a:gdLst/>
            <a:ahLst/>
            <a:cxnLst>
              <a:cxn ang="0">
                <a:pos x="0" y="0"/>
              </a:cxn>
              <a:cxn ang="0">
                <a:pos x="3552" y="1152"/>
              </a:cxn>
              <a:cxn ang="0">
                <a:pos x="0" y="384"/>
              </a:cxn>
              <a:cxn ang="0">
                <a:pos x="0" y="0"/>
              </a:cxn>
            </a:cxnLst>
            <a:rect l="0" t="0" r="0" b="0"/>
            <a:pathLst>
              <a:path w="3552" h="1152">
                <a:moveTo>
                  <a:pt x="0" y="0"/>
                </a:moveTo>
                <a:lnTo>
                  <a:pt x="3504" y="1152"/>
                </a:lnTo>
                <a:lnTo>
                  <a:pt x="0" y="384"/>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6" name="Freeform 25"/>
          <p:cNvSpPr>
            <a:spLocks/>
          </p:cNvSpPr>
          <p:nvPr/>
        </p:nvSpPr>
        <p:spPr bwMode="auto">
          <a:xfrm>
            <a:off x="366824" y="2133600"/>
            <a:ext cx="5638800" cy="2133600"/>
          </a:xfrm>
          <a:custGeom>
            <a:avLst>
              <a:gd name="A1" fmla="val 0"/>
              <a:gd name="A2" fmla="val 0"/>
              <a:gd name="A3" fmla="val 0"/>
              <a:gd name="A4" fmla="val 0"/>
              <a:gd name="A5" fmla="val 0"/>
              <a:gd name="A6" fmla="val 0"/>
              <a:gd name="A7" fmla="val 0"/>
              <a:gd name="A8" fmla="val 0"/>
            </a:avLst>
            <a:gdLst/>
            <a:ahLst/>
            <a:cxnLst>
              <a:cxn ang="0">
                <a:pos x="0" y="0"/>
              </a:cxn>
              <a:cxn ang="0">
                <a:pos x="3552" y="1344"/>
              </a:cxn>
              <a:cxn ang="0">
                <a:pos x="0" y="48"/>
              </a:cxn>
              <a:cxn ang="0">
                <a:pos x="0" y="0"/>
              </a:cxn>
            </a:cxnLst>
            <a:rect l="0" t="0" r="0" b="0"/>
            <a:pathLst>
              <a:path w="3552" h="1344">
                <a:moveTo>
                  <a:pt x="0" y="0"/>
                </a:moveTo>
                <a:lnTo>
                  <a:pt x="3552" y="1344"/>
                </a:lnTo>
                <a:lnTo>
                  <a:pt x="0" y="48"/>
                </a:lnTo>
                <a:lnTo>
                  <a:pt x="0" y="0"/>
                </a:lnTo>
                <a:close/>
              </a:path>
            </a:pathLst>
          </a:custGeom>
          <a:solidFill>
            <a:schemeClr val="bg2">
              <a:tint val="95000"/>
              <a:satMod val="20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27" name="Freeform 26"/>
          <p:cNvSpPr>
            <a:spLocks/>
          </p:cNvSpPr>
          <p:nvPr/>
        </p:nvSpPr>
        <p:spPr bwMode="auto">
          <a:xfrm>
            <a:off x="4572000" y="4267200"/>
            <a:ext cx="1371600" cy="2590800"/>
          </a:xfrm>
          <a:custGeom>
            <a:avLst>
              <a:gd name="A1" fmla="val 0"/>
              <a:gd name="A2" fmla="val 0"/>
              <a:gd name="A3" fmla="val 0"/>
              <a:gd name="A4" fmla="val 0"/>
              <a:gd name="A5" fmla="val 0"/>
              <a:gd name="A6" fmla="val 0"/>
              <a:gd name="A7" fmla="val 0"/>
              <a:gd name="A8" fmla="val 0"/>
            </a:avLst>
            <a:gdLst/>
            <a:ahLst/>
            <a:cxnLst>
              <a:cxn ang="0">
                <a:pos x="0" y="1632"/>
              </a:cxn>
              <a:cxn ang="0">
                <a:pos x="96" y="1632"/>
              </a:cxn>
              <a:cxn ang="0">
                <a:pos x="864" y="0"/>
              </a:cxn>
              <a:cxn ang="0">
                <a:pos x="0" y="1632"/>
              </a:cxn>
            </a:cxnLst>
            <a:rect l="0" t="0" r="0" b="0"/>
            <a:pathLst>
              <a:path w="864" h="1632">
                <a:moveTo>
                  <a:pt x="0" y="1632"/>
                </a:moveTo>
                <a:lnTo>
                  <a:pt x="96" y="1632"/>
                </a:lnTo>
                <a:lnTo>
                  <a:pt x="864" y="0"/>
                </a:lnTo>
                <a:lnTo>
                  <a:pt x="0" y="1632"/>
                </a:lnTo>
                <a:close/>
              </a:path>
            </a:pathLst>
          </a:custGeom>
          <a:solidFill>
            <a:schemeClr val="bg2">
              <a:tint val="95000"/>
              <a:satMod val="180000"/>
              <a:alpha val="30000"/>
            </a:schemeClr>
          </a:solidFill>
          <a:ln w="9525" cap="flat" cmpd="sng" algn="ctr">
            <a:noFill/>
            <a:prstDash val="solid"/>
            <a:round/>
            <a:headEnd type="none" w="med" len="med"/>
            <a:tailEnd type="none" w="med" len="med"/>
          </a:ln>
          <a:effectLst/>
        </p:spPr>
        <p:txBody>
          <a:bodyPr vert="horz" wrap="square" lIns="91440" tIns="45720" rIns="91440" bIns="45720" anchor="t" compatLnSpc="1"/>
          <a:lstStyle>
            <a:extLst/>
          </a:lstStyle>
          <a:p>
            <a:endParaRPr kumimoji="0" lang="en-US"/>
          </a:p>
        </p:txBody>
      </p:sp>
      <p:sp>
        <p:nvSpPr>
          <p:cNvPr id="3" name="Text Placeholder 2"/>
          <p:cNvSpPr>
            <a:spLocks noGrp="1"/>
          </p:cNvSpPr>
          <p:nvPr>
            <p:ph type="body" idx="1"/>
          </p:nvPr>
        </p:nvSpPr>
        <p:spPr>
          <a:xfrm>
            <a:off x="706902" y="1351672"/>
            <a:ext cx="5718048" cy="977486"/>
          </a:xfrm>
        </p:spPr>
        <p:txBody>
          <a:bodyPr lIns="82296" tIns="45720" bIns="0" anchor="t"/>
          <a:lstStyle>
            <a:lvl1pPr marL="54864" indent="0">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4D55B70C-45EC-45A2-997F-702DBB07097C}" type="datetime1">
              <a:rPr lang="en-US" smtClean="0"/>
              <a:pPr/>
              <a:t>14/06/2010</a:t>
            </a:fld>
            <a:endParaRPr lang="en-US"/>
          </a:p>
        </p:txBody>
      </p:sp>
      <p:sp>
        <p:nvSpPr>
          <p:cNvPr id="5" name="Footer Placeholder 4"/>
          <p:cNvSpPr>
            <a:spLocks noGrp="1"/>
          </p:cNvSpPr>
          <p:nvPr>
            <p:ph type="ftr" sz="quarter" idx="11"/>
          </p:nvPr>
        </p:nvSpPr>
        <p:spPr/>
        <p:txBody>
          <a:bodyPr/>
          <a:lstStyle>
            <a:extLst/>
          </a:lstStyle>
          <a:p>
            <a:endParaRPr lang="en-US"/>
          </a:p>
        </p:txBody>
      </p:sp>
      <p:sp>
        <p:nvSpPr>
          <p:cNvPr id="6" name="Slide Number Placeholder 5"/>
          <p:cNvSpPr>
            <a:spLocks noGrp="1"/>
          </p:cNvSpPr>
          <p:nvPr>
            <p:ph type="sldNum" sz="quarter" idx="12"/>
          </p:nvPr>
        </p:nvSpPr>
        <p:spPr/>
        <p:txBody>
          <a:bodyPr/>
          <a:lstStyle>
            <a:extLst/>
          </a:lstStyle>
          <a:p>
            <a:fld id="{90597A16-8B8D-463B-A1AC-E16379E3177C}" type="slidenum">
              <a:rPr lang="en-US" smtClean="0"/>
              <a:pPr/>
              <a:t>‹#›</a:t>
            </a:fld>
            <a:endParaRPr lang="en-US"/>
          </a:p>
        </p:txBody>
      </p:sp>
      <p:sp>
        <p:nvSpPr>
          <p:cNvPr id="7" name="Rectangle 6"/>
          <p:cNvSpPr/>
          <p:nvPr/>
        </p:nvSpPr>
        <p:spPr>
          <a:xfrm>
            <a:off x="363160" y="402264"/>
            <a:ext cx="850392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706902" y="512064"/>
            <a:ext cx="8156448" cy="777240"/>
          </a:xfrm>
        </p:spPr>
        <p:txBody>
          <a:bodyPr tIns="64008"/>
          <a:lstStyle>
            <a:lvl1pPr algn="l">
              <a:buNone/>
              <a:defRPr sz="3800" b="0" cap="none" spc="-150" baseline="0"/>
            </a:lvl1pPr>
            <a:extLst/>
          </a:lstStyle>
          <a:p>
            <a:r>
              <a:rPr kumimoji="0" lang="en-US" smtClean="0"/>
              <a:t>Click to edit Master title style</a:t>
            </a:r>
            <a:endParaRPr kumimoji="0" lang="en-US"/>
          </a:p>
        </p:txBody>
      </p:sp>
      <p:sp>
        <p:nvSpPr>
          <p:cNvPr id="8" name="Rectangle 7"/>
          <p:cNvSpPr/>
          <p:nvPr/>
        </p:nvSpPr>
        <p:spPr>
          <a:xfrm flipH="1">
            <a:off x="371538"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9" name="Rectangle 8"/>
          <p:cNvSpPr/>
          <p:nvPr/>
        </p:nvSpPr>
        <p:spPr>
          <a:xfrm flipH="1">
            <a:off x="411109" y="680477"/>
            <a:ext cx="27432"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0" name="Rectangle 9"/>
          <p:cNvSpPr/>
          <p:nvPr/>
        </p:nvSpPr>
        <p:spPr>
          <a:xfrm flipH="1">
            <a:off x="448450"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flipH="1">
            <a:off x="476702" y="680477"/>
            <a:ext cx="9144"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500478" y="680477"/>
            <a:ext cx="36576" cy="365760"/>
          </a:xfrm>
          <a:prstGeom prst="rect">
            <a:avLst/>
          </a:prstGeom>
          <a:solidFill>
            <a:srgbClr val="000000"/>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512064"/>
            <a:ext cx="8229600" cy="9144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464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55344" y="1770501"/>
            <a:ext cx="4038600" cy="4525963"/>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A76269C-75C3-442F-BDC0-7F4DA4084767}" type="datetime1">
              <a:rPr lang="en-US" smtClean="0"/>
              <a:pPr/>
              <a:t>14/06/2010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5" name="Rectangle 24"/>
          <p:cNvSpPr/>
          <p:nvPr/>
        </p:nvSpPr>
        <p:spPr>
          <a:xfrm>
            <a:off x="0" y="402265"/>
            <a:ext cx="8867080" cy="886265"/>
          </a:xfrm>
          <a:prstGeom prst="rect">
            <a:avLst/>
          </a:prstGeom>
          <a:solidFill>
            <a:schemeClr val="bg2">
              <a:tint val="95000"/>
              <a:satMod val="180000"/>
              <a:alpha val="4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504824" y="512064"/>
            <a:ext cx="7772400" cy="914400"/>
          </a:xfrm>
        </p:spPr>
        <p:txBody>
          <a:bodyPr anchor="t"/>
          <a:lstStyle>
            <a:lvl1pPr>
              <a:defRPr sz="400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09750"/>
            <a:ext cx="4040188" cy="639762"/>
          </a:xfrm>
        </p:spPr>
        <p:txBody>
          <a:bodyPr anchor="ctr"/>
          <a:lstStyle>
            <a:lvl1pPr marL="73152" indent="0" algn="l">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09750"/>
            <a:ext cx="4041775" cy="639762"/>
          </a:xfrm>
        </p:spPr>
        <p:txBody>
          <a:bodyPr anchor="ctr"/>
          <a:lstStyle>
            <a:lvl1pPr marL="73152" indent="0">
              <a:buNone/>
              <a:defRPr sz="2400" b="1">
                <a:solidFill>
                  <a:schemeClr val="accent2"/>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459037"/>
            <a:ext cx="4040188"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459037"/>
            <a:ext cx="4041775" cy="3959352"/>
          </a:xfrm>
        </p:spPr>
        <p:txBody>
          <a:bodyPr/>
          <a:lstStyle>
            <a:lvl1pPr>
              <a:defRPr sz="2400"/>
            </a:lvl1pPr>
            <a:lvl2pPr>
              <a:defRPr sz="2000"/>
            </a:lvl2pPr>
            <a:lvl3pPr>
              <a:defRPr sz="1800"/>
            </a:lvl3pPr>
            <a:lvl4pPr>
              <a:defRPr sz="1600"/>
            </a:lvl4pPr>
            <a:lvl5pPr>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AF185A88-3D42-470B-B03B-66D2776FA374}" type="datetime1">
              <a:rPr lang="en-US" smtClean="0"/>
              <a:pPr/>
              <a:t>14/06/2010</a:t>
            </a:fld>
            <a:endParaRPr lang="en-US"/>
          </a:p>
        </p:txBody>
      </p:sp>
      <p:sp>
        <p:nvSpPr>
          <p:cNvPr id="8" name="Footer Placeholder 7"/>
          <p:cNvSpPr>
            <a:spLocks noGrp="1"/>
          </p:cNvSpPr>
          <p:nvPr>
            <p:ph type="ftr" sz="quarter" idx="11"/>
          </p:nvPr>
        </p:nvSpPr>
        <p:spPr/>
        <p:txBody>
          <a:bodyPr/>
          <a:lstStyle>
            <a:extLst/>
          </a:lstStyle>
          <a:p>
            <a:endParaRPr lang="en-US"/>
          </a:p>
        </p:txBody>
      </p:sp>
      <p:sp>
        <p:nvSpPr>
          <p:cNvPr id="9" name="Slide Number Placeholder 8"/>
          <p:cNvSpPr>
            <a:spLocks noGrp="1"/>
          </p:cNvSpPr>
          <p:nvPr>
            <p:ph type="sldNum" sz="quarter" idx="12"/>
          </p:nvPr>
        </p:nvSpPr>
        <p:spPr/>
        <p:txBody>
          <a:bodyPr/>
          <a:lstStyle>
            <a:extLst/>
          </a:lstStyle>
          <a:p>
            <a:fld id="{90597A16-8B8D-463B-A1AC-E16379E3177C}" type="slidenum">
              <a:rPr lang="en-US" smtClean="0"/>
              <a:pPr/>
              <a:t>‹#›</a:t>
            </a:fld>
            <a:endParaRPr lang="en-US"/>
          </a:p>
        </p:txBody>
      </p:sp>
      <p:sp>
        <p:nvSpPr>
          <p:cNvPr id="16" name="Rectangle 15"/>
          <p:cNvSpPr/>
          <p:nvPr/>
        </p:nvSpPr>
        <p:spPr>
          <a:xfrm>
            <a:off x="87790" y="680477"/>
            <a:ext cx="45720"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7" name="Rectangle 16"/>
          <p:cNvSpPr/>
          <p:nvPr/>
        </p:nvSpPr>
        <p:spPr>
          <a:xfrm>
            <a:off x="47305"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8" name="Rectangle 17"/>
          <p:cNvSpPr/>
          <p:nvPr/>
        </p:nvSpPr>
        <p:spPr>
          <a:xfrm>
            <a:off x="2825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9" name="Rectangle 18"/>
          <p:cNvSpPr/>
          <p:nvPr/>
        </p:nvSpPr>
        <p:spPr>
          <a:xfrm>
            <a:off x="0"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0" name="Rectangle 19"/>
          <p:cNvSpPr/>
          <p:nvPr/>
        </p:nvSpPr>
        <p:spPr>
          <a:xfrm flipH="1">
            <a:off x="149770"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1" name="Rectangle 20"/>
          <p:cNvSpPr/>
          <p:nvPr/>
        </p:nvSpPr>
        <p:spPr>
          <a:xfrm flipH="1">
            <a:off x="189341" y="680477"/>
            <a:ext cx="27432"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Rectangle 21"/>
          <p:cNvSpPr/>
          <p:nvPr/>
        </p:nvSpPr>
        <p:spPr>
          <a:xfrm flipH="1">
            <a:off x="226682"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9" name="Rectangle 28"/>
          <p:cNvSpPr/>
          <p:nvPr/>
        </p:nvSpPr>
        <p:spPr>
          <a:xfrm flipH="1">
            <a:off x="254934" y="680477"/>
            <a:ext cx="9144"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30" name="Rectangle 29"/>
          <p:cNvSpPr/>
          <p:nvPr/>
        </p:nvSpPr>
        <p:spPr>
          <a:xfrm>
            <a:off x="278710" y="680477"/>
            <a:ext cx="36576" cy="365760"/>
          </a:xfrm>
          <a:prstGeom prst="rect">
            <a:avLst/>
          </a:prstGeom>
          <a:solidFill>
            <a:schemeClr val="bg2"/>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914400" y="512064"/>
            <a:ext cx="7772400" cy="914400"/>
          </a:xfrm>
        </p:spPr>
        <p:txBody>
          <a:bodyPr/>
          <a:lstStyle>
            <a:lvl1pPr>
              <a:defRPr sz="4000" cap="none" baseline="0"/>
            </a:lvl1pPr>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0C4B92B-0F1F-49AF-8746-578DA0C33BB3}" type="datetime1">
              <a:rPr lang="en-US" smtClean="0"/>
              <a:pPr/>
              <a:t>14/06/2010</a:t>
            </a:fld>
            <a:endParaRPr lang="en-US"/>
          </a:p>
        </p:txBody>
      </p:sp>
      <p:sp>
        <p:nvSpPr>
          <p:cNvPr id="4" name="Footer Placeholder 3"/>
          <p:cNvSpPr>
            <a:spLocks noGrp="1"/>
          </p:cNvSpPr>
          <p:nvPr>
            <p:ph type="ftr" sz="quarter" idx="11"/>
          </p:nvPr>
        </p:nvSpPr>
        <p:spPr/>
        <p:txBody>
          <a:bodyPr/>
          <a:lstStyle>
            <a:extLst/>
          </a:lstStyle>
          <a:p>
            <a:endParaRPr lang="en-US"/>
          </a:p>
        </p:txBody>
      </p:sp>
      <p:sp>
        <p:nvSpPr>
          <p:cNvPr id="5" name="Slide Number Placeholder 4"/>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extLst/>
          </a:lstStyle>
          <a:p>
            <a:fld id="{04950F4C-06EF-4E99-94AB-434F92F153A3}" type="datetime1">
              <a:rPr lang="en-US" smtClean="0"/>
              <a:pPr/>
              <a:t>14/06/2010</a:t>
            </a:fld>
            <a:endParaRPr lang="en-US"/>
          </a:p>
        </p:txBody>
      </p:sp>
      <p:sp>
        <p:nvSpPr>
          <p:cNvPr id="3" name="Footer Placeholder 2"/>
          <p:cNvSpPr>
            <a:spLocks noGrp="1"/>
          </p:cNvSpPr>
          <p:nvPr>
            <p:ph type="ftr" sz="quarter" idx="11"/>
          </p:nvPr>
        </p:nvSpPr>
        <p:spPr/>
        <p:txBody>
          <a:bodyPr/>
          <a:lstStyle>
            <a:extLst/>
          </a:lstStyle>
          <a:p>
            <a:endParaRPr lang="en-US"/>
          </a:p>
        </p:txBody>
      </p:sp>
      <p:sp>
        <p:nvSpPr>
          <p:cNvPr id="4" name="Slide Number Placeholder 3"/>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273050"/>
            <a:ext cx="8229600" cy="1162050"/>
          </a:xfrm>
        </p:spPr>
        <p:txBody>
          <a:bodyPr anchor="ctr"/>
          <a:lstStyle>
            <a:lvl1pPr algn="l">
              <a:buNone/>
              <a:defRPr sz="3600" b="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435100"/>
            <a:ext cx="2514600" cy="4572000"/>
          </a:xfrm>
        </p:spPr>
        <p:txBody>
          <a:bodyPr/>
          <a:lstStyle>
            <a:lvl1pPr marL="54864" indent="0">
              <a:buNone/>
              <a:defRPr sz="18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429000" y="1435100"/>
            <a:ext cx="5486400" cy="4572000"/>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FAE3B337-977A-4246-A896-B8BAFB8ECD29}" type="datetime1">
              <a:rPr lang="en-US" smtClean="0"/>
              <a:pPr/>
              <a:t>14/06/2010</a:t>
            </a:fld>
            <a:endParaRPr lang="en-US"/>
          </a:p>
        </p:txBody>
      </p:sp>
      <p:sp>
        <p:nvSpPr>
          <p:cNvPr id="6" name="Footer Placeholder 5"/>
          <p:cNvSpPr>
            <a:spLocks noGrp="1"/>
          </p:cNvSpPr>
          <p:nvPr>
            <p:ph type="ftr" sz="quarter" idx="11"/>
          </p:nvPr>
        </p:nvSpPr>
        <p:spPr/>
        <p:txBody>
          <a:bodyPr/>
          <a:lstStyle>
            <a:extLst/>
          </a:lstStyle>
          <a:p>
            <a:endParaRPr lang="en-US"/>
          </a:p>
        </p:txBody>
      </p:sp>
      <p:sp>
        <p:nvSpPr>
          <p:cNvPr id="7" name="Slide Number Placeholder 6"/>
          <p:cNvSpPr>
            <a:spLocks noGrp="1"/>
          </p:cNvSpPr>
          <p:nvPr>
            <p:ph type="sldNum" sz="quarter" idx="12"/>
          </p:nvPr>
        </p:nvSpPr>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368032" y="0"/>
            <a:ext cx="8778240" cy="1878037"/>
          </a:xfrm>
          <a:prstGeom prst="rect">
            <a:avLst/>
          </a:prstGeom>
          <a:solidFill>
            <a:srgbClr val="000000">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cxnSp>
        <p:nvCxnSpPr>
          <p:cNvPr id="9" name="Straight Connector 8"/>
          <p:cNvCxnSpPr/>
          <p:nvPr/>
        </p:nvCxnSpPr>
        <p:spPr>
          <a:xfrm flipV="1">
            <a:off x="363195" y="1885028"/>
            <a:ext cx="8782622" cy="0"/>
          </a:xfrm>
          <a:prstGeom prst="line">
            <a:avLst/>
          </a:prstGeom>
          <a:noFill/>
          <a:ln w="19050" cap="flat" cmpd="sng" algn="ctr">
            <a:solidFill>
              <a:srgbClr val="FFFFFF">
                <a:alpha val="100000"/>
              </a:srgbClr>
            </a:solidFill>
            <a:prstDash val="solid"/>
            <a:miter lim="800000"/>
          </a:ln>
          <a:effectLst/>
        </p:spPr>
        <p:style>
          <a:lnRef idx="2">
            <a:schemeClr val="accent1"/>
          </a:lnRef>
          <a:fillRef idx="0">
            <a:schemeClr val="accent1"/>
          </a:fillRef>
          <a:effectRef idx="1">
            <a:schemeClr val="accent1"/>
          </a:effectRef>
          <a:fontRef idx="minor">
            <a:schemeClr val="tx1"/>
          </a:fontRef>
        </p:style>
      </p:cxnSp>
      <p:grpSp>
        <p:nvGrpSpPr>
          <p:cNvPr id="10" name="Group 9"/>
          <p:cNvGrpSpPr/>
          <p:nvPr/>
        </p:nvGrpSpPr>
        <p:grpSpPr>
          <a:xfrm rot="5400000">
            <a:off x="8514581" y="1219200"/>
            <a:ext cx="132763" cy="128466"/>
            <a:chOff x="6668087" y="1297746"/>
            <a:chExt cx="161840" cy="156602"/>
          </a:xfrm>
        </p:grpSpPr>
        <p:cxnSp>
          <p:nvCxnSpPr>
            <p:cNvPr id="15" name="Straight Connector 14"/>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6" name="Straight Connector 15"/>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7" name="Straight Connector 16"/>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2" name="Title 1"/>
          <p:cNvSpPr>
            <a:spLocks noGrp="1"/>
          </p:cNvSpPr>
          <p:nvPr>
            <p:ph type="title"/>
          </p:nvPr>
        </p:nvSpPr>
        <p:spPr bwMode="grayWhite">
          <a:xfrm>
            <a:off x="914400" y="441251"/>
            <a:ext cx="6858000" cy="701749"/>
          </a:xfrm>
        </p:spPr>
        <p:txBody>
          <a:bodyPr anchor="b"/>
          <a:lstStyle>
            <a:lvl1pPr algn="l">
              <a:buNone/>
              <a:defRPr sz="2100" b="0"/>
            </a:lvl1pPr>
            <a:extLst/>
          </a:lstStyle>
          <a:p>
            <a:r>
              <a:rPr kumimoji="0" lang="en-US" smtClean="0"/>
              <a:t>Click to edit Master title style</a:t>
            </a:r>
            <a:endParaRPr kumimoji="0" lang="en-US"/>
          </a:p>
        </p:txBody>
      </p:sp>
      <p:sp>
        <p:nvSpPr>
          <p:cNvPr id="3" name="Picture Placeholder 2"/>
          <p:cNvSpPr>
            <a:spLocks noGrp="1"/>
          </p:cNvSpPr>
          <p:nvPr>
            <p:ph type="pic" idx="1"/>
          </p:nvPr>
        </p:nvSpPr>
        <p:spPr>
          <a:xfrm>
            <a:off x="368032" y="1893781"/>
            <a:ext cx="8778240" cy="4960144"/>
          </a:xfrm>
          <a:solidFill>
            <a:schemeClr val="bg2"/>
          </a:solidFill>
        </p:spPr>
        <p:txBody>
          <a:bodyPr/>
          <a:lstStyle>
            <a:lvl1pPr marL="0" indent="0">
              <a:buNone/>
              <a:defRPr sz="3200"/>
            </a:lvl1pPr>
            <a:extLst/>
          </a:lstStyle>
          <a:p>
            <a:r>
              <a:rPr kumimoji="0" lang="en-US" smtClean="0"/>
              <a:t>Click icon to add picture</a:t>
            </a:r>
            <a:endParaRPr kumimoji="0" lang="en-US"/>
          </a:p>
        </p:txBody>
      </p:sp>
      <p:sp>
        <p:nvSpPr>
          <p:cNvPr id="4" name="Text Placeholder 3"/>
          <p:cNvSpPr>
            <a:spLocks noGrp="1"/>
          </p:cNvSpPr>
          <p:nvPr>
            <p:ph type="body" sz="half" idx="2"/>
          </p:nvPr>
        </p:nvSpPr>
        <p:spPr bwMode="grayWhite">
          <a:xfrm>
            <a:off x="914400" y="1150144"/>
            <a:ext cx="6858000" cy="685800"/>
          </a:xfrm>
        </p:spPr>
        <p:txBody>
          <a:bodyPr/>
          <a:lstStyle>
            <a:lvl1pPr marL="27432" indent="0">
              <a:spcBef>
                <a:spcPts val="0"/>
              </a:spcBef>
              <a:buNone/>
              <a:defRPr sz="1400">
                <a:solidFill>
                  <a:srgbClr val="FFFFFF"/>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grpSp>
        <p:nvGrpSpPr>
          <p:cNvPr id="14" name="Group 13"/>
          <p:cNvGrpSpPr/>
          <p:nvPr/>
        </p:nvGrpSpPr>
        <p:grpSpPr>
          <a:xfrm rot="5400000">
            <a:off x="8666981" y="1371600"/>
            <a:ext cx="132763" cy="128466"/>
            <a:chOff x="6668087" y="1297746"/>
            <a:chExt cx="161840" cy="156602"/>
          </a:xfrm>
        </p:grpSpPr>
        <p:cxnSp>
          <p:nvCxnSpPr>
            <p:cNvPr id="11" name="Straight Connector 10"/>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2" name="Straight Connector 11"/>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3" name="Straight Connector 12"/>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grpSp>
        <p:nvGrpSpPr>
          <p:cNvPr id="18" name="Group 17"/>
          <p:cNvGrpSpPr/>
          <p:nvPr/>
        </p:nvGrpSpPr>
        <p:grpSpPr>
          <a:xfrm rot="5400000">
            <a:off x="8320088" y="1474763"/>
            <a:ext cx="132763" cy="128466"/>
            <a:chOff x="6668087" y="1297746"/>
            <a:chExt cx="161840" cy="156602"/>
          </a:xfrm>
        </p:grpSpPr>
        <p:cxnSp>
          <p:nvCxnSpPr>
            <p:cNvPr id="19" name="Straight Connector 18"/>
            <p:cNvCxnSpPr/>
            <p:nvPr/>
          </p:nvCxnSpPr>
          <p:spPr>
            <a:xfrm rot="16200000">
              <a:off x="6664064" y="1301769"/>
              <a:ext cx="88509" cy="80463"/>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rot="16200000" flipV="1">
              <a:off x="6685888" y="1391257"/>
              <a:ext cx="125755" cy="427"/>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rot="5400000" flipH="1">
              <a:off x="6744524" y="1300853"/>
              <a:ext cx="88509" cy="82296"/>
            </a:xfrm>
            <a:prstGeom prst="line">
              <a:avLst/>
            </a:prstGeom>
            <a:noFill/>
            <a:ln w="25400" cap="rnd" cmpd="sng" algn="ctr">
              <a:solidFill>
                <a:srgbClr val="FFFFFF">
                  <a:alpha val="100000"/>
                </a:srgbClr>
              </a:solidFill>
              <a:prstDash val="solid"/>
            </a:ln>
            <a:effectLst/>
          </p:spPr>
          <p:style>
            <a:lnRef idx="2">
              <a:schemeClr val="accent1"/>
            </a:lnRef>
            <a:fillRef idx="0">
              <a:schemeClr val="accent1"/>
            </a:fillRef>
            <a:effectRef idx="1">
              <a:schemeClr val="accent1"/>
            </a:effectRef>
            <a:fontRef idx="minor">
              <a:schemeClr val="tx1"/>
            </a:fontRef>
          </p:style>
        </p:cxnSp>
      </p:grpSp>
      <p:sp>
        <p:nvSpPr>
          <p:cNvPr id="5" name="Date Placeholder 4"/>
          <p:cNvSpPr>
            <a:spLocks noGrp="1"/>
          </p:cNvSpPr>
          <p:nvPr>
            <p:ph type="dt" sz="half" idx="10"/>
          </p:nvPr>
        </p:nvSpPr>
        <p:spPr>
          <a:xfrm>
            <a:off x="6477000" y="55499"/>
            <a:ext cx="2133600" cy="365125"/>
          </a:xfrm>
        </p:spPr>
        <p:txBody>
          <a:bodyPr/>
          <a:lstStyle>
            <a:extLst/>
          </a:lstStyle>
          <a:p>
            <a:fld id="{76BECFCE-5DF6-441A-9141-F38590AAF679}" type="datetime1">
              <a:rPr lang="en-US" smtClean="0"/>
              <a:pPr/>
              <a:t>14/06/2010</a:t>
            </a:fld>
            <a:endParaRPr lang="en-US"/>
          </a:p>
        </p:txBody>
      </p:sp>
      <p:sp>
        <p:nvSpPr>
          <p:cNvPr id="6" name="Footer Placeholder 5"/>
          <p:cNvSpPr>
            <a:spLocks noGrp="1"/>
          </p:cNvSpPr>
          <p:nvPr>
            <p:ph type="ftr" sz="quarter" idx="11"/>
          </p:nvPr>
        </p:nvSpPr>
        <p:spPr>
          <a:xfrm>
            <a:off x="914400" y="55499"/>
            <a:ext cx="5562600" cy="365125"/>
          </a:xfrm>
        </p:spPr>
        <p:txBody>
          <a:bodyPr/>
          <a:lstStyle>
            <a:extLst/>
          </a:lstStyle>
          <a:p>
            <a:endParaRPr lang="en-US"/>
          </a:p>
        </p:txBody>
      </p:sp>
      <p:sp>
        <p:nvSpPr>
          <p:cNvPr id="7" name="Slide Number Placeholder 6"/>
          <p:cNvSpPr>
            <a:spLocks noGrp="1"/>
          </p:cNvSpPr>
          <p:nvPr>
            <p:ph type="sldNum" sz="quarter" idx="12"/>
          </p:nvPr>
        </p:nvSpPr>
        <p:spPr>
          <a:xfrm>
            <a:off x="8610600" y="55499"/>
            <a:ext cx="457200" cy="365125"/>
          </a:xfrm>
        </p:spPr>
        <p:txBody>
          <a:bodyPr/>
          <a:lstStyle>
            <a:extLst/>
          </a:lstStyle>
          <a:p>
            <a:fld id="{90597A16-8B8D-463B-A1AC-E16379E3177C}" type="slidenum">
              <a:rPr lang="en-US" smtClean="0"/>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7" name="Rectangle 6"/>
          <p:cNvSpPr/>
          <p:nvPr/>
        </p:nvSpPr>
        <p:spPr>
          <a:xfrm>
            <a:off x="0" y="-1"/>
            <a:ext cx="365760" cy="6854456"/>
          </a:xfrm>
          <a:prstGeom prst="rect">
            <a:avLst/>
          </a:prstGeom>
          <a:solidFill>
            <a:srgbClr val="FFFFFF">
              <a:alpha val="100000"/>
            </a:srgb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Rectangle 7"/>
          <p:cNvSpPr/>
          <p:nvPr/>
        </p:nvSpPr>
        <p:spPr>
          <a:xfrm>
            <a:off x="255291" y="5047394"/>
            <a:ext cx="73152" cy="169164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9" name="Rectangle 8"/>
          <p:cNvSpPr/>
          <p:nvPr/>
        </p:nvSpPr>
        <p:spPr>
          <a:xfrm>
            <a:off x="255291" y="4796819"/>
            <a:ext cx="73152" cy="228600"/>
          </a:xfrm>
          <a:prstGeom prst="rect">
            <a:avLst/>
          </a:prstGeom>
          <a:solidFill>
            <a:schemeClr val="accent3">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Rectangle 9"/>
          <p:cNvSpPr/>
          <p:nvPr/>
        </p:nvSpPr>
        <p:spPr>
          <a:xfrm>
            <a:off x="255291" y="4637685"/>
            <a:ext cx="73152" cy="137160"/>
          </a:xfrm>
          <a:prstGeom prst="rect">
            <a:avLst/>
          </a:prstGeom>
          <a:solidFill>
            <a:schemeClr val="bg2"/>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Rectangle 10"/>
          <p:cNvSpPr/>
          <p:nvPr/>
        </p:nvSpPr>
        <p:spPr>
          <a:xfrm>
            <a:off x="255291" y="4542559"/>
            <a:ext cx="73152" cy="7315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2" name="Rectangle 11"/>
          <p:cNvSpPr/>
          <p:nvPr/>
        </p:nvSpPr>
        <p:spPr>
          <a:xfrm>
            <a:off x="309558" y="680477"/>
            <a:ext cx="45720"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5" name="Rectangle 14"/>
          <p:cNvSpPr/>
          <p:nvPr/>
        </p:nvSpPr>
        <p:spPr>
          <a:xfrm>
            <a:off x="269073" y="680477"/>
            <a:ext cx="27432"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16" name="Rectangle 15"/>
          <p:cNvSpPr/>
          <p:nvPr/>
        </p:nvSpPr>
        <p:spPr>
          <a:xfrm>
            <a:off x="250020"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7" name="Rectangle 16"/>
          <p:cNvSpPr/>
          <p:nvPr/>
        </p:nvSpPr>
        <p:spPr>
          <a:xfrm>
            <a:off x="221768" y="680477"/>
            <a:ext cx="9144" cy="365760"/>
          </a:xfrm>
          <a:prstGeom prst="rect">
            <a:avLst/>
          </a:prstGeom>
          <a:solidFill>
            <a:srgbClr val="000000">
              <a:alpha val="10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22" name="Title Placeholder 21"/>
          <p:cNvSpPr>
            <a:spLocks noGrp="1"/>
          </p:cNvSpPr>
          <p:nvPr>
            <p:ph type="title"/>
          </p:nvPr>
        </p:nvSpPr>
        <p:spPr>
          <a:xfrm>
            <a:off x="914400" y="512064"/>
            <a:ext cx="7772400" cy="914400"/>
          </a:xfrm>
          <a:prstGeom prst="rect">
            <a:avLst/>
          </a:prstGeom>
        </p:spPr>
        <p:txBody>
          <a:bodyPr vert="horz" anchor="t">
            <a:noAutofit/>
          </a:bodyPr>
          <a:lstStyle>
            <a:extLst/>
          </a:lstStyle>
          <a:p>
            <a:r>
              <a:rPr kumimoji="0" lang="en-US" smtClean="0"/>
              <a:t>Click to edit Master title style</a:t>
            </a:r>
            <a:endParaRPr kumimoji="0" lang="en-US"/>
          </a:p>
        </p:txBody>
      </p:sp>
      <p:sp>
        <p:nvSpPr>
          <p:cNvPr id="13" name="Text Placeholder 12"/>
          <p:cNvSpPr>
            <a:spLocks noGrp="1"/>
          </p:cNvSpPr>
          <p:nvPr>
            <p:ph type="body" idx="1"/>
          </p:nvPr>
        </p:nvSpPr>
        <p:spPr>
          <a:xfrm>
            <a:off x="914400" y="1783560"/>
            <a:ext cx="7772400" cy="4572000"/>
          </a:xfrm>
          <a:prstGeom prst="rect">
            <a:avLst/>
          </a:prstGeom>
        </p:spPr>
        <p:txBody>
          <a:bodyPr vert="horz">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477000" y="6416675"/>
            <a:ext cx="2133600" cy="365125"/>
          </a:xfrm>
          <a:prstGeom prst="rect">
            <a:avLst/>
          </a:prstGeom>
        </p:spPr>
        <p:txBody>
          <a:bodyPr vert="horz" anchor="b"/>
          <a:lstStyle>
            <a:lvl1pPr algn="l" eaLnBrk="1" latinLnBrk="0" hangingPunct="1">
              <a:defRPr kumimoji="0" sz="1100">
                <a:solidFill>
                  <a:schemeClr val="tx2"/>
                </a:solidFill>
              </a:defRPr>
            </a:lvl1pPr>
            <a:extLst/>
          </a:lstStyle>
          <a:p>
            <a:fld id="{26A6B8FE-087C-4DB7-A84E-42780C863877}" type="datetime1">
              <a:rPr lang="en-US" smtClean="0"/>
              <a:pPr/>
              <a:t>14/06/2010</a:t>
            </a:fld>
            <a:endParaRPr lang="en-US"/>
          </a:p>
        </p:txBody>
      </p:sp>
      <p:sp>
        <p:nvSpPr>
          <p:cNvPr id="3" name="Footer Placeholder 2"/>
          <p:cNvSpPr>
            <a:spLocks noGrp="1"/>
          </p:cNvSpPr>
          <p:nvPr>
            <p:ph type="ftr" sz="quarter" idx="3"/>
          </p:nvPr>
        </p:nvSpPr>
        <p:spPr>
          <a:xfrm>
            <a:off x="914400" y="6416675"/>
            <a:ext cx="5562600" cy="365125"/>
          </a:xfrm>
          <a:prstGeom prst="rect">
            <a:avLst/>
          </a:prstGeom>
        </p:spPr>
        <p:txBody>
          <a:bodyPr vert="horz" anchor="b"/>
          <a:lstStyle>
            <a:lvl1pPr algn="r" eaLnBrk="1" latinLnBrk="0" hangingPunct="1">
              <a:defRPr kumimoji="0" sz="1100">
                <a:solidFill>
                  <a:schemeClr val="tx2"/>
                </a:solidFill>
              </a:defRPr>
            </a:lvl1pPr>
            <a:extLst/>
          </a:lstStyle>
          <a:p>
            <a:endParaRPr lang="en-US"/>
          </a:p>
        </p:txBody>
      </p:sp>
      <p:sp>
        <p:nvSpPr>
          <p:cNvPr id="23" name="Slide Number Placeholder 22"/>
          <p:cNvSpPr>
            <a:spLocks noGrp="1"/>
          </p:cNvSpPr>
          <p:nvPr>
            <p:ph type="sldNum" sz="quarter" idx="4"/>
          </p:nvPr>
        </p:nvSpPr>
        <p:spPr>
          <a:xfrm>
            <a:off x="8610600" y="6416675"/>
            <a:ext cx="457200" cy="365125"/>
          </a:xfrm>
          <a:prstGeom prst="rect">
            <a:avLst/>
          </a:prstGeom>
        </p:spPr>
        <p:txBody>
          <a:bodyPr vert="horz" anchor="b"/>
          <a:lstStyle>
            <a:lvl1pPr algn="l" eaLnBrk="1" latinLnBrk="0" hangingPunct="1">
              <a:defRPr kumimoji="0" sz="1200">
                <a:solidFill>
                  <a:schemeClr val="tx2"/>
                </a:solidFill>
              </a:defRPr>
            </a:lvl1pPr>
            <a:extLst/>
          </a:lstStyle>
          <a:p>
            <a:fld id="{90597A16-8B8D-463B-A1AC-E16379E3177C}"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800" r:id="rId1"/>
    <p:sldLayoutId id="2147483801" r:id="rId2"/>
    <p:sldLayoutId id="2147483802" r:id="rId3"/>
    <p:sldLayoutId id="2147483803" r:id="rId4"/>
    <p:sldLayoutId id="2147483804" r:id="rId5"/>
    <p:sldLayoutId id="2147483805" r:id="rId6"/>
    <p:sldLayoutId id="2147483806" r:id="rId7"/>
    <p:sldLayoutId id="2147483807" r:id="rId8"/>
    <p:sldLayoutId id="2147483808" r:id="rId9"/>
    <p:sldLayoutId id="2147483809" r:id="rId10"/>
    <p:sldLayoutId id="2147483810" r:id="rId11"/>
    <p:sldLayoutId id="2147483811" r:id="rId12"/>
  </p:sldLayoutIdLst>
  <p:transition>
    <p:dissolve/>
  </p:transition>
  <p:hf hdr="0" ftr="0"/>
  <p:txStyles>
    <p:titleStyle>
      <a:lvl1pPr algn="l" rtl="0" eaLnBrk="1" latinLnBrk="0" hangingPunct="1">
        <a:spcBef>
          <a:spcPct val="0"/>
        </a:spcBef>
        <a:buNone/>
        <a:defRPr kumimoji="0" sz="4000" kern="1200" spc="-100" baseline="0">
          <a:solidFill>
            <a:schemeClr val="tx2">
              <a:satMod val="200000"/>
            </a:schemeClr>
          </a:solidFill>
          <a:latin typeface="+mj-lt"/>
          <a:ea typeface="+mj-ea"/>
          <a:cs typeface="+mj-cs"/>
        </a:defRPr>
      </a:lvl1pPr>
      <a:extLst/>
    </p:titleStyle>
    <p:bodyStyle>
      <a:lvl1pPr marL="411480" indent="-342900" algn="l" rtl="0" eaLnBrk="1" latinLnBrk="0" hangingPunct="1">
        <a:spcBef>
          <a:spcPts val="700"/>
        </a:spcBef>
        <a:buClr>
          <a:schemeClr val="tx2"/>
        </a:buClr>
        <a:buSzPct val="95000"/>
        <a:buFont typeface="Wingdings"/>
        <a:buChar char=""/>
        <a:defRPr kumimoji="0" sz="3000" kern="1200">
          <a:solidFill>
            <a:schemeClr val="tx1"/>
          </a:solidFill>
          <a:latin typeface="+mn-lt"/>
          <a:ea typeface="+mn-ea"/>
          <a:cs typeface="+mn-cs"/>
        </a:defRPr>
      </a:lvl1pPr>
      <a:lvl2pPr marL="740664" indent="-285750" algn="l" rtl="0" eaLnBrk="1" latinLnBrk="0" hangingPunct="1">
        <a:spcBef>
          <a:spcPct val="20000"/>
        </a:spcBef>
        <a:buClr>
          <a:schemeClr val="accent2"/>
        </a:buClr>
        <a:buSzPct val="90000"/>
        <a:buFont typeface="Wingdings"/>
        <a:buChar char=""/>
        <a:defRPr kumimoji="0" sz="2600" kern="1200">
          <a:solidFill>
            <a:schemeClr val="tx1"/>
          </a:solidFill>
          <a:latin typeface="+mn-lt"/>
          <a:ea typeface="+mn-ea"/>
          <a:cs typeface="+mn-cs"/>
        </a:defRPr>
      </a:lvl2pPr>
      <a:lvl3pPr marL="996696" indent="-228600" algn="l" rtl="0" eaLnBrk="1" latinLnBrk="0" hangingPunct="1">
        <a:spcBef>
          <a:spcPct val="20000"/>
        </a:spcBef>
        <a:buClr>
          <a:schemeClr val="accent2"/>
        </a:buClr>
        <a:buFont typeface="Wingdings 2"/>
        <a:buChar char=""/>
        <a:defRPr kumimoji="0" sz="2400" kern="1200">
          <a:solidFill>
            <a:schemeClr val="tx1"/>
          </a:solidFill>
          <a:latin typeface="+mn-lt"/>
          <a:ea typeface="+mn-ea"/>
          <a:cs typeface="+mn-cs"/>
        </a:defRPr>
      </a:lvl3pPr>
      <a:lvl4pPr marL="1261872" indent="-228600" algn="l" rtl="0" eaLnBrk="1" latinLnBrk="0" hangingPunct="1">
        <a:spcBef>
          <a:spcPct val="20000"/>
        </a:spcBef>
        <a:buClr>
          <a:schemeClr val="accent3"/>
        </a:buClr>
        <a:buFont typeface="Wingdings 3"/>
        <a:buChar char=""/>
        <a:defRPr kumimoji="0" sz="2200" kern="1200">
          <a:solidFill>
            <a:schemeClr val="tx1"/>
          </a:solidFill>
          <a:latin typeface="+mn-lt"/>
          <a:ea typeface="+mn-ea"/>
          <a:cs typeface="+mn-cs"/>
        </a:defRPr>
      </a:lvl4pPr>
      <a:lvl5pPr marL="1481328" indent="-210312" algn="l" rtl="0" eaLnBrk="1" latinLnBrk="0" hangingPunct="1">
        <a:spcBef>
          <a:spcPct val="20000"/>
        </a:spcBef>
        <a:buClr>
          <a:schemeClr val="accent3"/>
        </a:buClr>
        <a:buFont typeface="Wingdings 2"/>
        <a:buChar char=""/>
        <a:defRPr kumimoji="0" sz="2000" kern="1200">
          <a:solidFill>
            <a:schemeClr val="tx1"/>
          </a:solidFill>
          <a:latin typeface="+mn-lt"/>
          <a:ea typeface="+mn-ea"/>
          <a:cs typeface="+mn-cs"/>
        </a:defRPr>
      </a:lvl5pPr>
      <a:lvl6pPr marL="1709928" indent="-210312" algn="l" rtl="0" eaLnBrk="1" latinLnBrk="0" hangingPunct="1">
        <a:spcBef>
          <a:spcPct val="20000"/>
        </a:spcBef>
        <a:buClr>
          <a:schemeClr val="accent3"/>
        </a:buClr>
        <a:buFont typeface="Wingdings 2"/>
        <a:buChar char=""/>
        <a:defRPr kumimoji="0" sz="1800" kern="1200">
          <a:solidFill>
            <a:schemeClr val="tx1"/>
          </a:solidFill>
          <a:latin typeface="+mn-lt"/>
          <a:ea typeface="+mn-ea"/>
          <a:cs typeface="+mn-cs"/>
        </a:defRPr>
      </a:lvl6pPr>
      <a:lvl7pPr marL="1901952"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7pPr>
      <a:lvl8pPr marL="2093976"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8pPr>
      <a:lvl9pPr marL="2286000" indent="-182880" algn="l" rtl="0" eaLnBrk="1" latinLnBrk="0" hangingPunct="1">
        <a:spcBef>
          <a:spcPct val="20000"/>
        </a:spcBef>
        <a:buClr>
          <a:schemeClr val="accent4"/>
        </a:buClr>
        <a:buFont typeface="Wingdings 2"/>
        <a:buChar char=""/>
        <a:defRPr kumimoji="0" sz="16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15.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2.xml"/><Relationship Id="rId1" Type="http://schemas.openxmlformats.org/officeDocument/2006/relationships/vmlDrawing" Target="../drawings/vmlDrawing3.vml"/><Relationship Id="rId4" Type="http://schemas.openxmlformats.org/officeDocument/2006/relationships/oleObject" Target="../embeddings/oleObject1.bin"/></Relationships>
</file>

<file path=ppt/slides/_rels/slide1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9.xml"/><Relationship Id="rId1" Type="http://schemas.openxmlformats.org/officeDocument/2006/relationships/slideLayout" Target="../slideLayouts/slideLayout12.xml"/></Relationships>
</file>

<file path=ppt/slides/_rels/slide24.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9.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image" Target="../media/image20.pn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image" Target="../media/image21.png"/><Relationship Id="rId1" Type="http://schemas.openxmlformats.org/officeDocument/2006/relationships/slideLayout" Target="../slideLayouts/slideLayout2.xml"/><Relationship Id="rId4" Type="http://schemas.openxmlformats.org/officeDocument/2006/relationships/image" Target="../media/image2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30.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4.xml"/><Relationship Id="rId1" Type="http://schemas.openxmlformats.org/officeDocument/2006/relationships/vmlDrawing" Target="../drawings/vmlDrawing4.vml"/><Relationship Id="rId5" Type="http://schemas.openxmlformats.org/officeDocument/2006/relationships/oleObject" Target="../embeddings/Microsoft_Office_Word_97_-_2003_Document4.doc"/><Relationship Id="rId4" Type="http://schemas.openxmlformats.org/officeDocument/2006/relationships/oleObject" Target="../embeddings/Microsoft_Office_Word_97_-_2003_Document3.doc"/></Relationships>
</file>

<file path=ppt/slides/_rels/slide44.xml.rels><?xml version="1.0" encoding="UTF-8" standalone="yes"?>
<Relationships xmlns="http://schemas.openxmlformats.org/package/2006/relationships"><Relationship Id="rId3" Type="http://schemas.openxmlformats.org/officeDocument/2006/relationships/image" Target="../media/image35.png"/><Relationship Id="rId2" Type="http://schemas.openxmlformats.org/officeDocument/2006/relationships/image" Target="../media/image34.pn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image" Target="../media/image37.png"/><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image" Target="../media/image38.png"/><Relationship Id="rId1" Type="http://schemas.openxmlformats.org/officeDocument/2006/relationships/slideLayout" Target="../slideLayouts/slideLayout2.xml"/><Relationship Id="rId4" Type="http://schemas.openxmlformats.org/officeDocument/2006/relationships/image" Target="../media/image40.png"/></Relationships>
</file>

<file path=ppt/slides/_rels/slide48.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3" Type="http://schemas.openxmlformats.org/officeDocument/2006/relationships/hyperlink" Target="http://www.missioncdc.com/OfficialLogin.aspx" TargetMode="External"/><Relationship Id="rId2" Type="http://schemas.openxmlformats.org/officeDocument/2006/relationships/hyperlink" Target="http://www.mohfw.nic.in/NRHM/Annual_Plan_Final.htm" TargetMode="External"/><Relationship Id="rId1" Type="http://schemas.openxmlformats.org/officeDocument/2006/relationships/slideLayout" Target="../slideLayouts/slideLayout2.xml"/><Relationship Id="rId4" Type="http://schemas.openxmlformats.org/officeDocument/2006/relationships/hyperlink" Target="http://www.searchgadchiroli.org/Brouchers/HNBC%20Folder%20pdf.pdf" TargetMode="Externa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2.xml"/><Relationship Id="rId1" Type="http://schemas.openxmlformats.org/officeDocument/2006/relationships/vmlDrawing" Target="../drawings/vmlDrawing1.vml"/><Relationship Id="rId4" Type="http://schemas.openxmlformats.org/officeDocument/2006/relationships/oleObject" Target="../embeddings/Microsoft_Office_Excel_97-2003_Worksheet1.xls"/></Relationships>
</file>

<file path=ppt/slides/_rels/slide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2.xml"/><Relationship Id="rId1" Type="http://schemas.openxmlformats.org/officeDocument/2006/relationships/vmlDrawing" Target="../drawings/vmlDrawing2.vml"/><Relationship Id="rId4" Type="http://schemas.openxmlformats.org/officeDocument/2006/relationships/oleObject" Target="../embeddings/Microsoft_Office_Word_97_-_2003_Document2.doc"/></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600"/>
            <a:ext cx="6705600" cy="1314450"/>
          </a:xfrm>
        </p:spPr>
        <p:txBody>
          <a:bodyPr>
            <a:noAutofit/>
          </a:bodyPr>
          <a:lstStyle/>
          <a:p>
            <a:r>
              <a:rPr lang="en-US" sz="6600" b="1" dirty="0" smtClean="0"/>
              <a:t>Evidence based child survival interventions</a:t>
            </a:r>
            <a:endParaRPr lang="en-US" sz="6600" b="1" dirty="0"/>
          </a:p>
        </p:txBody>
      </p:sp>
      <p:sp>
        <p:nvSpPr>
          <p:cNvPr id="3" name="Subtitle 2"/>
          <p:cNvSpPr>
            <a:spLocks noGrp="1"/>
          </p:cNvSpPr>
          <p:nvPr>
            <p:ph type="subTitle" idx="1"/>
          </p:nvPr>
        </p:nvSpPr>
        <p:spPr>
          <a:xfrm>
            <a:off x="381000" y="5181600"/>
            <a:ext cx="5715000" cy="1371600"/>
          </a:xfrm>
        </p:spPr>
        <p:txBody>
          <a:bodyPr>
            <a:normAutofit fontScale="92500"/>
          </a:bodyPr>
          <a:lstStyle/>
          <a:p>
            <a:r>
              <a:rPr lang="en-US" sz="3600" b="1" dirty="0" smtClean="0"/>
              <a:t>Dr  </a:t>
            </a:r>
            <a:r>
              <a:rPr lang="en-US" sz="3600" b="1" dirty="0" err="1" smtClean="0"/>
              <a:t>Ranjana</a:t>
            </a:r>
            <a:endParaRPr lang="en-US" sz="3600" b="1" dirty="0" smtClean="0"/>
          </a:p>
          <a:p>
            <a:r>
              <a:rPr lang="en-US" sz="3600" b="1" dirty="0" smtClean="0"/>
              <a:t>Moderator : Prof. </a:t>
            </a:r>
            <a:r>
              <a:rPr lang="en-US" sz="3600" b="1" dirty="0" err="1" smtClean="0"/>
              <a:t>Deshmukh</a:t>
            </a:r>
            <a:endParaRPr lang="en-US" sz="3600" b="1" dirty="0"/>
          </a:p>
        </p:txBody>
      </p:sp>
      <p:pic>
        <p:nvPicPr>
          <p:cNvPr id="4" name="Picture 8"/>
          <p:cNvPicPr>
            <a:picLocks noChangeAspect="1" noChangeArrowheads="1"/>
          </p:cNvPicPr>
          <p:nvPr/>
        </p:nvPicPr>
        <p:blipFill>
          <a:blip r:embed="rId3"/>
          <a:srcRect/>
          <a:stretch>
            <a:fillRect/>
          </a:stretch>
        </p:blipFill>
        <p:spPr bwMode="auto">
          <a:xfrm>
            <a:off x="6248400" y="4191000"/>
            <a:ext cx="2895600" cy="26670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D090381A-F850-4F3A-901E-F23F5AEE6A8D}"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1</a:t>
            </a:fld>
            <a:endParaRPr lang="en-US"/>
          </a:p>
        </p:txBody>
      </p:sp>
    </p:spTree>
  </p:cSld>
  <p:clrMapOvr>
    <a:masterClrMapping/>
  </p:clrMapOvr>
  <p:transition>
    <p:dissolv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p:txBody>
          <a:bodyPr>
            <a:normAutofit fontScale="90000"/>
          </a:bodyPr>
          <a:lstStyle/>
          <a:p>
            <a:pPr eaLnBrk="1" hangingPunct="1"/>
            <a:r>
              <a:rPr lang="en-US" sz="2800" b="1" smtClean="0">
                <a:latin typeface="Times New Roman" pitchFamily="18" charset="0"/>
                <a:cs typeface="Times New Roman" pitchFamily="18" charset="0"/>
              </a:rPr>
              <a:t>Early Childhood Mortality Rates for the Five-Year</a:t>
            </a:r>
            <a:br>
              <a:rPr lang="en-US" sz="2800" b="1" smtClean="0">
                <a:latin typeface="Times New Roman" pitchFamily="18" charset="0"/>
                <a:cs typeface="Times New Roman" pitchFamily="18" charset="0"/>
              </a:rPr>
            </a:br>
            <a:r>
              <a:rPr lang="en-US" sz="2800" b="1" smtClean="0">
                <a:latin typeface="Times New Roman" pitchFamily="18" charset="0"/>
                <a:cs typeface="Times New Roman" pitchFamily="18" charset="0"/>
              </a:rPr>
              <a:t>Period preceding the Survey, NFHS-1, NFHS-2, and NFHS-3</a:t>
            </a:r>
            <a:endParaRPr lang="en-US" sz="2800" smtClean="0">
              <a:latin typeface="Times New Roman" pitchFamily="18" charset="0"/>
              <a:cs typeface="Times New Roman" pitchFamily="18" charset="0"/>
            </a:endParaRPr>
          </a:p>
        </p:txBody>
      </p:sp>
      <p:pic>
        <p:nvPicPr>
          <p:cNvPr id="9219" name="Picture 2"/>
          <p:cNvPicPr>
            <a:picLocks noGrp="1" noChangeAspect="1" noChangeArrowheads="1"/>
          </p:cNvPicPr>
          <p:nvPr>
            <p:ph idx="1"/>
          </p:nvPr>
        </p:nvPicPr>
        <p:blipFill>
          <a:blip r:embed="rId2"/>
          <a:stretch>
            <a:fillRect/>
          </a:stretch>
        </p:blipFill>
        <p:spPr>
          <a:xfrm>
            <a:off x="762000" y="1295400"/>
            <a:ext cx="7620000" cy="5334000"/>
          </a:xfrm>
          <a:noFill/>
        </p:spPr>
      </p:pic>
      <p:sp>
        <p:nvSpPr>
          <p:cNvPr id="4" name="Date Placeholder 3"/>
          <p:cNvSpPr>
            <a:spLocks noGrp="1"/>
          </p:cNvSpPr>
          <p:nvPr>
            <p:ph type="dt" sz="half" idx="10"/>
          </p:nvPr>
        </p:nvSpPr>
        <p:spPr/>
        <p:txBody>
          <a:bodyPr/>
          <a:lstStyle/>
          <a:p>
            <a:fld id="{43012EE4-5688-40AD-995D-AE5D087BFF4E}"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10</a:t>
            </a:fld>
            <a:endParaRPr lang="en-US"/>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050" name="Picture 2"/>
          <p:cNvPicPr>
            <a:picLocks noGrp="1" noChangeAspect="1" noChangeArrowheads="1"/>
          </p:cNvPicPr>
          <p:nvPr>
            <p:ph idx="1"/>
          </p:nvPr>
        </p:nvPicPr>
        <p:blipFill>
          <a:blip r:embed="rId2"/>
          <a:srcRect/>
          <a:stretch>
            <a:fillRect/>
          </a:stretch>
        </p:blipFill>
        <p:spPr bwMode="auto">
          <a:xfrm>
            <a:off x="533400" y="0"/>
            <a:ext cx="8610600" cy="6858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4CC52631-D603-498F-80EF-3E1C7B1B8157}"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11</a:t>
            </a:fld>
            <a:endParaRPr lang="en-US"/>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normAutofit/>
          </a:bodyPr>
          <a:lstStyle/>
          <a:p>
            <a:pPr>
              <a:buNone/>
            </a:pPr>
            <a:r>
              <a:rPr lang="en-US" sz="7200" b="1" dirty="0" smtClean="0"/>
              <a:t>Causes  of child mortality  globally &amp; in India</a:t>
            </a:r>
            <a:endParaRPr lang="en-US" sz="7200" b="1" dirty="0"/>
          </a:p>
        </p:txBody>
      </p:sp>
      <p:sp>
        <p:nvSpPr>
          <p:cNvPr id="3" name="Date Placeholder 2"/>
          <p:cNvSpPr>
            <a:spLocks noGrp="1"/>
          </p:cNvSpPr>
          <p:nvPr>
            <p:ph type="dt" sz="half" idx="10"/>
          </p:nvPr>
        </p:nvSpPr>
        <p:spPr/>
        <p:txBody>
          <a:bodyPr/>
          <a:lstStyle/>
          <a:p>
            <a:fld id="{83B0CC37-6991-4BE7-A30D-41BC220DFA37}" type="datetime1">
              <a:rPr lang="en-US" smtClean="0"/>
              <a:pPr/>
              <a:t>14/06/2010</a:t>
            </a:fld>
            <a:endParaRPr lang="en-US"/>
          </a:p>
        </p:txBody>
      </p:sp>
      <p:sp>
        <p:nvSpPr>
          <p:cNvPr id="4" name="Slide Number Placeholder 3"/>
          <p:cNvSpPr>
            <a:spLocks noGrp="1"/>
          </p:cNvSpPr>
          <p:nvPr>
            <p:ph type="sldNum" sz="quarter" idx="12"/>
          </p:nvPr>
        </p:nvSpPr>
        <p:spPr/>
        <p:txBody>
          <a:bodyPr/>
          <a:lstStyle/>
          <a:p>
            <a:fld id="{C6070927-6CD2-4C67-9F00-69712D54E797}" type="slidenum">
              <a:rPr lang="en-US" smtClean="0"/>
              <a:pPr/>
              <a:t>12</a:t>
            </a:fld>
            <a:endParaRPr lang="en-US"/>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7570" name="Rectangle 2"/>
          <p:cNvSpPr>
            <a:spLocks noChangeArrowheads="1"/>
          </p:cNvSpPr>
          <p:nvPr/>
        </p:nvSpPr>
        <p:spPr bwMode="auto">
          <a:xfrm>
            <a:off x="0" y="0"/>
            <a:ext cx="9144000" cy="6858000"/>
          </a:xfrm>
          <a:prstGeom prst="rect">
            <a:avLst/>
          </a:prstGeom>
          <a:solidFill>
            <a:srgbClr val="002A6C"/>
          </a:solidFill>
          <a:ln w="9525">
            <a:noFill/>
            <a:miter lim="800000"/>
            <a:headEnd/>
            <a:tailEnd/>
          </a:ln>
          <a:effectLst/>
        </p:spPr>
        <p:txBody>
          <a:bodyPr wrap="none" anchor="ctr"/>
          <a:lstStyle/>
          <a:p>
            <a:endParaRPr lang="en-US"/>
          </a:p>
        </p:txBody>
      </p:sp>
      <p:pic>
        <p:nvPicPr>
          <p:cNvPr id="237571" name="Picture 3" descr="cause of u5mr deaths from childinfo org"/>
          <p:cNvPicPr>
            <a:picLocks noChangeAspect="1" noChangeArrowheads="1"/>
          </p:cNvPicPr>
          <p:nvPr/>
        </p:nvPicPr>
        <p:blipFill>
          <a:blip r:embed="rId3"/>
          <a:srcRect/>
          <a:stretch>
            <a:fillRect/>
          </a:stretch>
        </p:blipFill>
        <p:spPr bwMode="auto">
          <a:xfrm>
            <a:off x="457200" y="457200"/>
            <a:ext cx="8229600" cy="5867400"/>
          </a:xfrm>
          <a:prstGeom prst="rect">
            <a:avLst/>
          </a:prstGeom>
          <a:noFill/>
        </p:spPr>
      </p:pic>
      <p:sp>
        <p:nvSpPr>
          <p:cNvPr id="237573" name="Text Box 5"/>
          <p:cNvSpPr txBox="1">
            <a:spLocks noChangeArrowheads="1"/>
          </p:cNvSpPr>
          <p:nvPr/>
        </p:nvSpPr>
        <p:spPr bwMode="auto">
          <a:xfrm>
            <a:off x="533400" y="5791200"/>
            <a:ext cx="1752600" cy="244475"/>
          </a:xfrm>
          <a:prstGeom prst="rect">
            <a:avLst/>
          </a:prstGeom>
          <a:noFill/>
          <a:ln w="9525">
            <a:noFill/>
            <a:miter lim="800000"/>
            <a:headEnd/>
            <a:tailEnd/>
          </a:ln>
          <a:effectLst/>
        </p:spPr>
        <p:txBody>
          <a:bodyPr>
            <a:spAutoFit/>
          </a:bodyPr>
          <a:lstStyle/>
          <a:p>
            <a:r>
              <a:rPr lang="en-US" sz="1000" i="1"/>
              <a:t>Source: www.childinfo.org</a:t>
            </a:r>
          </a:p>
        </p:txBody>
      </p:sp>
      <p:sp>
        <p:nvSpPr>
          <p:cNvPr id="5" name="Date Placeholder 4"/>
          <p:cNvSpPr>
            <a:spLocks noGrp="1"/>
          </p:cNvSpPr>
          <p:nvPr>
            <p:ph type="dt" sz="half" idx="10"/>
          </p:nvPr>
        </p:nvSpPr>
        <p:spPr/>
        <p:txBody>
          <a:bodyPr/>
          <a:lstStyle/>
          <a:p>
            <a:fld id="{1F601DC9-D4CB-470D-A6ED-17ACAA083EC9}"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13</a:t>
            </a:fld>
            <a:endParaRPr lang="en-US"/>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1252" name="Rectangle 4"/>
          <p:cNvSpPr>
            <a:spLocks noGrp="1" noChangeArrowheads="1"/>
          </p:cNvSpPr>
          <p:nvPr>
            <p:ph type="title"/>
          </p:nvPr>
        </p:nvSpPr>
        <p:spPr>
          <a:xfrm>
            <a:off x="381000" y="1447800"/>
            <a:ext cx="4114800" cy="838200"/>
          </a:xfrm>
        </p:spPr>
        <p:txBody>
          <a:bodyPr>
            <a:normAutofit/>
          </a:bodyPr>
          <a:lstStyle/>
          <a:p>
            <a:r>
              <a:rPr lang="en-US" sz="1800">
                <a:latin typeface="Times" pitchFamily="18" charset="0"/>
              </a:rPr>
              <a:t>Estimated distribution of direct causes of neonatal deaths for 2000</a:t>
            </a:r>
          </a:p>
        </p:txBody>
      </p:sp>
      <p:pic>
        <p:nvPicPr>
          <p:cNvPr id="181254" name="Picture 6" descr="Lancet neonatal deaths"/>
          <p:cNvPicPr>
            <a:picLocks noGrp="1" noChangeAspect="1" noChangeArrowheads="1"/>
          </p:cNvPicPr>
          <p:nvPr>
            <p:ph idx="1"/>
          </p:nvPr>
        </p:nvPicPr>
        <p:blipFill>
          <a:blip r:embed="rId3"/>
          <a:srcRect/>
          <a:stretch>
            <a:fillRect/>
          </a:stretch>
        </p:blipFill>
        <p:spPr>
          <a:xfrm>
            <a:off x="4191000" y="1295400"/>
            <a:ext cx="4953000" cy="3255963"/>
          </a:xfrm>
          <a:noFill/>
          <a:ln/>
        </p:spPr>
      </p:pic>
      <p:sp>
        <p:nvSpPr>
          <p:cNvPr id="181256" name="Text Box 8"/>
          <p:cNvSpPr txBox="1">
            <a:spLocks noChangeArrowheads="1"/>
          </p:cNvSpPr>
          <p:nvPr/>
        </p:nvSpPr>
        <p:spPr bwMode="auto">
          <a:xfrm>
            <a:off x="3565525" y="222250"/>
            <a:ext cx="4655442" cy="461665"/>
          </a:xfrm>
          <a:prstGeom prst="rect">
            <a:avLst/>
          </a:prstGeom>
          <a:noFill/>
          <a:ln w="9525">
            <a:noFill/>
            <a:miter lim="800000"/>
            <a:headEnd/>
            <a:tailEnd/>
          </a:ln>
          <a:effectLst/>
        </p:spPr>
        <p:txBody>
          <a:bodyPr wrap="none">
            <a:spAutoFit/>
          </a:bodyPr>
          <a:lstStyle/>
          <a:p>
            <a:r>
              <a:rPr lang="en-US" sz="2400" b="1" dirty="0"/>
              <a:t>Four million neonatal deaths/year</a:t>
            </a:r>
          </a:p>
        </p:txBody>
      </p:sp>
      <p:pic>
        <p:nvPicPr>
          <p:cNvPr id="181257" name="Picture 9" descr="neonatal deaths 1"/>
          <p:cNvPicPr>
            <a:picLocks noChangeAspect="1" noChangeArrowheads="1"/>
          </p:cNvPicPr>
          <p:nvPr/>
        </p:nvPicPr>
        <p:blipFill>
          <a:blip r:embed="rId4"/>
          <a:srcRect/>
          <a:stretch>
            <a:fillRect/>
          </a:stretch>
        </p:blipFill>
        <p:spPr bwMode="auto">
          <a:xfrm>
            <a:off x="228600" y="4003675"/>
            <a:ext cx="4876800" cy="2854325"/>
          </a:xfrm>
          <a:prstGeom prst="rect">
            <a:avLst/>
          </a:prstGeom>
          <a:noFill/>
        </p:spPr>
      </p:pic>
      <p:sp>
        <p:nvSpPr>
          <p:cNvPr id="181258" name="Text Box 10"/>
          <p:cNvSpPr txBox="1">
            <a:spLocks noChangeArrowheads="1"/>
          </p:cNvSpPr>
          <p:nvPr/>
        </p:nvSpPr>
        <p:spPr bwMode="auto">
          <a:xfrm>
            <a:off x="228601" y="2819400"/>
            <a:ext cx="3352800" cy="646331"/>
          </a:xfrm>
          <a:prstGeom prst="rect">
            <a:avLst/>
          </a:prstGeom>
          <a:noFill/>
          <a:ln w="9525">
            <a:noFill/>
            <a:miter lim="800000"/>
            <a:headEnd/>
            <a:tailEnd/>
          </a:ln>
          <a:effectLst/>
        </p:spPr>
        <p:txBody>
          <a:bodyPr wrap="square">
            <a:spAutoFit/>
          </a:bodyPr>
          <a:lstStyle/>
          <a:p>
            <a:r>
              <a:rPr lang="en-US" sz="1800" b="1" dirty="0"/>
              <a:t>Meeting MDG-4 U5 mortality and newborn mortality rates</a:t>
            </a:r>
          </a:p>
        </p:txBody>
      </p:sp>
      <p:sp>
        <p:nvSpPr>
          <p:cNvPr id="181262" name="Text Box 14"/>
          <p:cNvSpPr txBox="1">
            <a:spLocks noChangeArrowheads="1"/>
          </p:cNvSpPr>
          <p:nvPr/>
        </p:nvSpPr>
        <p:spPr bwMode="auto">
          <a:xfrm>
            <a:off x="5334000" y="6613525"/>
            <a:ext cx="2454275" cy="244475"/>
          </a:xfrm>
          <a:prstGeom prst="rect">
            <a:avLst/>
          </a:prstGeom>
          <a:noFill/>
          <a:ln w="9525">
            <a:noFill/>
            <a:miter lim="800000"/>
            <a:headEnd/>
            <a:tailEnd/>
          </a:ln>
          <a:effectLst/>
        </p:spPr>
        <p:txBody>
          <a:bodyPr>
            <a:spAutoFit/>
          </a:bodyPr>
          <a:lstStyle/>
          <a:p>
            <a:r>
              <a:rPr lang="en-US" sz="1000" i="1"/>
              <a:t>Source: Lawn, J. E., Lancet , March 2005</a:t>
            </a:r>
          </a:p>
        </p:txBody>
      </p:sp>
      <p:sp>
        <p:nvSpPr>
          <p:cNvPr id="181263" name="Text Box 15"/>
          <p:cNvSpPr txBox="1">
            <a:spLocks noChangeArrowheads="1"/>
          </p:cNvSpPr>
          <p:nvPr/>
        </p:nvSpPr>
        <p:spPr bwMode="auto">
          <a:xfrm>
            <a:off x="6689725" y="4343400"/>
            <a:ext cx="2454275" cy="244475"/>
          </a:xfrm>
          <a:prstGeom prst="rect">
            <a:avLst/>
          </a:prstGeom>
          <a:noFill/>
          <a:ln w="9525">
            <a:noFill/>
            <a:miter lim="800000"/>
            <a:headEnd/>
            <a:tailEnd/>
          </a:ln>
          <a:effectLst/>
        </p:spPr>
        <p:txBody>
          <a:bodyPr>
            <a:spAutoFit/>
          </a:bodyPr>
          <a:lstStyle/>
          <a:p>
            <a:r>
              <a:rPr lang="en-US" sz="1000" i="1"/>
              <a:t>Source: Lawn, J. E., Lancet , March 2005</a:t>
            </a:r>
          </a:p>
        </p:txBody>
      </p:sp>
      <p:sp>
        <p:nvSpPr>
          <p:cNvPr id="9" name="Date Placeholder 8"/>
          <p:cNvSpPr>
            <a:spLocks noGrp="1"/>
          </p:cNvSpPr>
          <p:nvPr>
            <p:ph type="dt" sz="half" idx="10"/>
          </p:nvPr>
        </p:nvSpPr>
        <p:spPr/>
        <p:txBody>
          <a:bodyPr/>
          <a:lstStyle/>
          <a:p>
            <a:fld id="{E6DB7876-8220-4F07-8814-6DC376B5A4D2}" type="datetime1">
              <a:rPr lang="en-US" smtClean="0"/>
              <a:pPr/>
              <a:t>14/06/2010</a:t>
            </a:fld>
            <a:endParaRPr lang="en-US"/>
          </a:p>
        </p:txBody>
      </p:sp>
      <p:sp>
        <p:nvSpPr>
          <p:cNvPr id="10" name="Slide Number Placeholder 9"/>
          <p:cNvSpPr>
            <a:spLocks noGrp="1"/>
          </p:cNvSpPr>
          <p:nvPr>
            <p:ph type="sldNum" sz="quarter" idx="12"/>
          </p:nvPr>
        </p:nvSpPr>
        <p:spPr/>
        <p:txBody>
          <a:bodyPr/>
          <a:lstStyle/>
          <a:p>
            <a:fld id="{90597A16-8B8D-463B-A1AC-E16379E3177C}" type="slidenum">
              <a:rPr lang="en-US" smtClean="0"/>
              <a:pPr/>
              <a:t>14</a:t>
            </a:fld>
            <a:endParaRPr lang="en-US"/>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1026" name="Picture 2"/>
          <p:cNvPicPr>
            <a:picLocks noGrp="1" noChangeAspect="1" noChangeArrowheads="1"/>
          </p:cNvPicPr>
          <p:nvPr>
            <p:ph idx="1"/>
          </p:nvPr>
        </p:nvPicPr>
        <p:blipFill>
          <a:blip r:embed="rId2"/>
          <a:srcRect/>
          <a:stretch>
            <a:fillRect/>
          </a:stretch>
        </p:blipFill>
        <p:spPr bwMode="auto">
          <a:xfrm>
            <a:off x="0" y="0"/>
            <a:ext cx="9144000" cy="6477000"/>
          </a:xfrm>
          <a:prstGeom prst="rect">
            <a:avLst/>
          </a:prstGeom>
          <a:solidFill>
            <a:schemeClr val="accent2"/>
          </a:solidFill>
          <a:ln w="9525">
            <a:noFill/>
            <a:miter lim="800000"/>
            <a:headEnd/>
            <a:tailEnd/>
          </a:ln>
          <a:effectLst/>
        </p:spPr>
      </p:pic>
      <p:sp>
        <p:nvSpPr>
          <p:cNvPr id="4" name="Date Placeholder 3"/>
          <p:cNvSpPr>
            <a:spLocks noGrp="1"/>
          </p:cNvSpPr>
          <p:nvPr>
            <p:ph type="dt" sz="half" idx="10"/>
          </p:nvPr>
        </p:nvSpPr>
        <p:spPr/>
        <p:txBody>
          <a:bodyPr/>
          <a:lstStyle/>
          <a:p>
            <a:fld id="{F35B5AB1-D871-4107-BCCA-1228B7D2666C}"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15</a:t>
            </a:fld>
            <a:endParaRPr lang="en-US"/>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04800" y="1143000"/>
            <a:ext cx="6553200" cy="5016758"/>
          </a:xfrm>
          <a:prstGeom prst="rect">
            <a:avLst/>
          </a:prstGeom>
          <a:noFill/>
        </p:spPr>
        <p:txBody>
          <a:bodyPr wrap="square" rtlCol="0">
            <a:spAutoFit/>
          </a:bodyPr>
          <a:lstStyle/>
          <a:p>
            <a:r>
              <a:rPr lang="en-US" sz="8000" b="1" dirty="0" smtClean="0"/>
              <a:t>Evidence for child </a:t>
            </a:r>
            <a:r>
              <a:rPr lang="en-US" sz="8000" b="1" dirty="0" err="1" smtClean="0"/>
              <a:t>servival</a:t>
            </a:r>
            <a:r>
              <a:rPr lang="en-US" sz="8000" b="1" dirty="0" smtClean="0"/>
              <a:t> interventions…..</a:t>
            </a:r>
            <a:endParaRPr lang="en-US" sz="8000" b="1" dirty="0"/>
          </a:p>
        </p:txBody>
      </p:sp>
      <p:sp>
        <p:nvSpPr>
          <p:cNvPr id="4" name="Date Placeholder 3"/>
          <p:cNvSpPr>
            <a:spLocks noGrp="1"/>
          </p:cNvSpPr>
          <p:nvPr>
            <p:ph type="dt" sz="half" idx="10"/>
          </p:nvPr>
        </p:nvSpPr>
        <p:spPr/>
        <p:txBody>
          <a:bodyPr/>
          <a:lstStyle/>
          <a:p>
            <a:fld id="{275CE0BA-60A5-413A-8A94-1E631295092B}"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16</a:t>
            </a:fld>
            <a:endParaRPr lang="en-US"/>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ChangeArrowheads="1"/>
          </p:cNvSpPr>
          <p:nvPr/>
        </p:nvSpPr>
        <p:spPr bwMode="auto">
          <a:xfrm>
            <a:off x="381000" y="-52388"/>
            <a:ext cx="8153400" cy="661988"/>
          </a:xfrm>
          <a:prstGeom prst="rect">
            <a:avLst/>
          </a:prstGeom>
          <a:noFill/>
          <a:ln w="9525">
            <a:noFill/>
            <a:miter lim="800000"/>
            <a:headEnd/>
            <a:tailEnd/>
          </a:ln>
        </p:spPr>
        <p:txBody>
          <a:bodyPr anchor="ctr"/>
          <a:lstStyle/>
          <a:p>
            <a:pPr algn="ctr"/>
            <a:r>
              <a:rPr lang="en-US" sz="2800" b="1">
                <a:solidFill>
                  <a:schemeClr val="tx2"/>
                </a:solidFill>
              </a:rPr>
              <a:t>Intervention Packages</a:t>
            </a:r>
            <a:endParaRPr lang="en-US" sz="2000" b="1">
              <a:solidFill>
                <a:schemeClr val="tx2"/>
              </a:solidFill>
            </a:endParaRPr>
          </a:p>
        </p:txBody>
      </p:sp>
      <p:sp>
        <p:nvSpPr>
          <p:cNvPr id="16387" name="Rectangle 3"/>
          <p:cNvSpPr>
            <a:spLocks noChangeArrowheads="1"/>
          </p:cNvSpPr>
          <p:nvPr/>
        </p:nvSpPr>
        <p:spPr bwMode="auto">
          <a:xfrm>
            <a:off x="0" y="1428750"/>
            <a:ext cx="9144000" cy="0"/>
          </a:xfrm>
          <a:prstGeom prst="rect">
            <a:avLst/>
          </a:prstGeom>
          <a:noFill/>
          <a:ln w="9525">
            <a:noFill/>
            <a:miter lim="800000"/>
            <a:headEnd/>
            <a:tailEnd/>
          </a:ln>
        </p:spPr>
        <p:txBody>
          <a:bodyPr wrap="none" anchor="ctr">
            <a:spAutoFit/>
          </a:bodyPr>
          <a:lstStyle/>
          <a:p>
            <a:endParaRPr lang="en-US"/>
          </a:p>
        </p:txBody>
      </p:sp>
      <p:grpSp>
        <p:nvGrpSpPr>
          <p:cNvPr id="2" name="Group 4"/>
          <p:cNvGrpSpPr>
            <a:grpSpLocks/>
          </p:cNvGrpSpPr>
          <p:nvPr/>
        </p:nvGrpSpPr>
        <p:grpSpPr bwMode="auto">
          <a:xfrm>
            <a:off x="0" y="533400"/>
            <a:ext cx="8610600" cy="1676400"/>
            <a:chOff x="0" y="480"/>
            <a:chExt cx="5424" cy="912"/>
          </a:xfrm>
        </p:grpSpPr>
        <p:sp>
          <p:nvSpPr>
            <p:cNvPr id="18462" name="Rectangle 5"/>
            <p:cNvSpPr>
              <a:spLocks noChangeArrowheads="1"/>
            </p:cNvSpPr>
            <p:nvPr/>
          </p:nvSpPr>
          <p:spPr bwMode="auto">
            <a:xfrm>
              <a:off x="0" y="480"/>
              <a:ext cx="5424" cy="912"/>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lang="en-US">
                <a:solidFill>
                  <a:schemeClr val="bg1"/>
                </a:solidFill>
              </a:endParaRPr>
            </a:p>
          </p:txBody>
        </p:sp>
        <p:sp>
          <p:nvSpPr>
            <p:cNvPr id="18463" name="Rectangle 6"/>
            <p:cNvSpPr>
              <a:spLocks noChangeArrowheads="1"/>
            </p:cNvSpPr>
            <p:nvPr/>
          </p:nvSpPr>
          <p:spPr bwMode="auto">
            <a:xfrm>
              <a:off x="729" y="519"/>
              <a:ext cx="2400" cy="816"/>
            </a:xfrm>
            <a:prstGeom prst="rect">
              <a:avLst/>
            </a:prstGeom>
            <a:solidFill>
              <a:schemeClr val="accent4">
                <a:lumMod val="20000"/>
                <a:lumOff val="8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Skilled obstetric and immediate newborn care including resuscitation</a:t>
              </a:r>
              <a:endParaRPr lang="en-US" sz="1200" b="1" dirty="0">
                <a:cs typeface="Arial" charset="0"/>
              </a:endParaRPr>
            </a:p>
            <a:p>
              <a:pPr eaLnBrk="0" hangingPunct="0">
                <a:defRPr/>
              </a:pPr>
              <a:endParaRPr lang="en-US" sz="800" b="1" dirty="0">
                <a:cs typeface="Times New Roman" pitchFamily="18" charset="0"/>
              </a:endParaRPr>
            </a:p>
            <a:p>
              <a:pPr eaLnBrk="0" hangingPunct="0">
                <a:defRPr/>
              </a:pPr>
              <a:r>
                <a:rPr lang="en-US" sz="1200" b="1" dirty="0">
                  <a:cs typeface="Times New Roman" pitchFamily="18" charset="0"/>
                </a:rPr>
                <a:t>Emergency obstetric care to manage complications such as obstructed labour and hemorrhage</a:t>
              </a:r>
            </a:p>
            <a:p>
              <a:pPr eaLnBrk="0" hangingPunct="0">
                <a:defRPr/>
              </a:pPr>
              <a:endParaRPr lang="en-US" sz="800" b="1" dirty="0">
                <a:cs typeface="Arial" charset="0"/>
              </a:endParaRPr>
            </a:p>
            <a:p>
              <a:pPr eaLnBrk="0" hangingPunct="0">
                <a:defRPr/>
              </a:pPr>
              <a:r>
                <a:rPr lang="en-US" sz="1200" b="1" dirty="0">
                  <a:cs typeface="Times New Roman" pitchFamily="18" charset="0"/>
                </a:rPr>
                <a:t>Antibiotics for preterm rupture of membranes</a:t>
              </a:r>
              <a:r>
                <a:rPr lang="en-US" sz="1200" b="1" baseline="30000" dirty="0">
                  <a:cs typeface="Times New Roman" pitchFamily="18" charset="0"/>
                </a:rPr>
                <a:t>#</a:t>
              </a:r>
              <a:endParaRPr lang="en-US" sz="1200" b="1" dirty="0">
                <a:cs typeface="Arial" charset="0"/>
              </a:endParaRPr>
            </a:p>
            <a:p>
              <a:pPr eaLnBrk="0" hangingPunct="0">
                <a:defRPr/>
              </a:pPr>
              <a:r>
                <a:rPr lang="en-US" sz="1200" b="1" dirty="0">
                  <a:cs typeface="Times New Roman" pitchFamily="18" charset="0"/>
                </a:rPr>
                <a:t>Corticosteroids for preterm labour</a:t>
              </a:r>
              <a:r>
                <a:rPr lang="en-US" sz="1200" b="1" baseline="30000" dirty="0">
                  <a:cs typeface="Times New Roman" pitchFamily="18" charset="0"/>
                </a:rPr>
                <a:t>#</a:t>
              </a:r>
              <a:endParaRPr lang="en-US" sz="1200" b="1" dirty="0">
                <a:cs typeface="Arial" charset="0"/>
              </a:endParaRPr>
            </a:p>
          </p:txBody>
        </p:sp>
        <p:sp>
          <p:nvSpPr>
            <p:cNvPr id="18464" name="Rectangle 7"/>
            <p:cNvSpPr>
              <a:spLocks noChangeArrowheads="1"/>
            </p:cNvSpPr>
            <p:nvPr/>
          </p:nvSpPr>
          <p:spPr bwMode="auto">
            <a:xfrm>
              <a:off x="3291" y="519"/>
              <a:ext cx="1833" cy="816"/>
            </a:xfrm>
            <a:prstGeom prst="rect">
              <a:avLst/>
            </a:prstGeom>
            <a:solidFill>
              <a:schemeClr val="accent4">
                <a:lumMod val="40000"/>
                <a:lumOff val="6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Emergency newborn care for illness, especially sepsis management and care of very low birth weight babies</a:t>
              </a:r>
              <a:endParaRPr lang="en-US" sz="1200" b="1" dirty="0">
                <a:cs typeface="Arial" charset="0"/>
              </a:endParaRPr>
            </a:p>
            <a:p>
              <a:pPr eaLnBrk="0" hangingPunct="0">
                <a:defRPr/>
              </a:pPr>
              <a:endParaRPr lang="en-US" sz="1200" b="1" dirty="0">
                <a:cs typeface="Arial" charset="0"/>
              </a:endParaRPr>
            </a:p>
          </p:txBody>
        </p:sp>
        <p:sp>
          <p:nvSpPr>
            <p:cNvPr id="18465" name="Rectangle 8"/>
            <p:cNvSpPr>
              <a:spLocks noChangeArrowheads="1"/>
            </p:cNvSpPr>
            <p:nvPr/>
          </p:nvSpPr>
          <p:spPr bwMode="auto">
            <a:xfrm rot="16200000">
              <a:off x="-89" y="789"/>
              <a:ext cx="839" cy="300"/>
            </a:xfrm>
            <a:prstGeom prst="rect">
              <a:avLst/>
            </a:prstGeom>
            <a:solidFill>
              <a:schemeClr val="accent4">
                <a:lumMod val="75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lgn="ctr">
                <a:defRPr/>
              </a:pPr>
              <a:r>
                <a:rPr lang="en-US" sz="1400" b="1" dirty="0">
                  <a:cs typeface="Times New Roman" pitchFamily="18" charset="0"/>
                </a:rPr>
                <a:t>Clinical </a:t>
              </a:r>
            </a:p>
            <a:p>
              <a:pPr algn="ctr">
                <a:defRPr/>
              </a:pPr>
              <a:r>
                <a:rPr lang="en-US" sz="1400" b="1" dirty="0">
                  <a:cs typeface="Times New Roman" pitchFamily="18" charset="0"/>
                </a:rPr>
                <a:t>care </a:t>
              </a:r>
              <a:endParaRPr lang="en-US" sz="1400" dirty="0">
                <a:cs typeface="Arial" charset="0"/>
              </a:endParaRPr>
            </a:p>
          </p:txBody>
        </p:sp>
      </p:grpSp>
      <p:grpSp>
        <p:nvGrpSpPr>
          <p:cNvPr id="3" name="Group 9"/>
          <p:cNvGrpSpPr>
            <a:grpSpLocks/>
          </p:cNvGrpSpPr>
          <p:nvPr/>
        </p:nvGrpSpPr>
        <p:grpSpPr bwMode="auto">
          <a:xfrm>
            <a:off x="0" y="4343400"/>
            <a:ext cx="8610600" cy="1752600"/>
            <a:chOff x="0" y="2736"/>
            <a:chExt cx="5424" cy="1104"/>
          </a:xfrm>
        </p:grpSpPr>
        <p:sp>
          <p:nvSpPr>
            <p:cNvPr id="18456" name="Rectangle 10"/>
            <p:cNvSpPr>
              <a:spLocks noChangeArrowheads="1"/>
            </p:cNvSpPr>
            <p:nvPr/>
          </p:nvSpPr>
          <p:spPr bwMode="auto">
            <a:xfrm>
              <a:off x="0" y="2736"/>
              <a:ext cx="5424" cy="1104"/>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lang="en-US"/>
            </a:p>
          </p:txBody>
        </p:sp>
        <p:sp>
          <p:nvSpPr>
            <p:cNvPr id="18457" name="Rectangle 11"/>
            <p:cNvSpPr>
              <a:spLocks noChangeArrowheads="1"/>
            </p:cNvSpPr>
            <p:nvPr/>
          </p:nvSpPr>
          <p:spPr bwMode="auto">
            <a:xfrm>
              <a:off x="369" y="2784"/>
              <a:ext cx="336" cy="1009"/>
            </a:xfrm>
            <a:prstGeom prst="rect">
              <a:avLst/>
            </a:prstGeom>
            <a:solidFill>
              <a:schemeClr val="accent1">
                <a:lumMod val="20000"/>
                <a:lumOff val="8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Folic acid </a:t>
              </a:r>
              <a:r>
                <a:rPr lang="en-US" sz="1200" b="1" baseline="30000" dirty="0">
                  <a:cs typeface="Times New Roman" pitchFamily="18" charset="0"/>
                </a:rPr>
                <a:t>#</a:t>
              </a:r>
              <a:endParaRPr lang="en-US" sz="1200" dirty="0">
                <a:cs typeface="Arial" charset="0"/>
              </a:endParaRPr>
            </a:p>
            <a:p>
              <a:pPr eaLnBrk="0" hangingPunct="0">
                <a:defRPr/>
              </a:pPr>
              <a:endParaRPr lang="en-US" sz="1200" dirty="0">
                <a:solidFill>
                  <a:schemeClr val="bg1"/>
                </a:solidFill>
                <a:cs typeface="Arial" charset="0"/>
              </a:endParaRPr>
            </a:p>
          </p:txBody>
        </p:sp>
        <p:sp>
          <p:nvSpPr>
            <p:cNvPr id="18458" name="Rectangle 12"/>
            <p:cNvSpPr>
              <a:spLocks noChangeArrowheads="1"/>
            </p:cNvSpPr>
            <p:nvPr/>
          </p:nvSpPr>
          <p:spPr bwMode="auto">
            <a:xfrm>
              <a:off x="729" y="2784"/>
              <a:ext cx="1479" cy="1008"/>
            </a:xfrm>
            <a:prstGeom prst="rect">
              <a:avLst/>
            </a:prstGeom>
            <a:solidFill>
              <a:schemeClr val="accent1">
                <a:lumMod val="40000"/>
                <a:lumOff val="6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eaLnBrk="0" hangingPunct="0">
                <a:defRPr/>
              </a:pPr>
              <a:r>
                <a:rPr lang="en-US" sz="1200" b="1" dirty="0">
                  <a:cs typeface="Times New Roman" pitchFamily="18" charset="0"/>
                </a:rPr>
                <a:t>Counseling and preparation for newborn care and breastfeeding, emergency preparedness</a:t>
              </a:r>
              <a:endParaRPr lang="en-US" sz="1200" dirty="0">
                <a:cs typeface="Arial" charset="0"/>
              </a:endParaRPr>
            </a:p>
            <a:p>
              <a:pPr eaLnBrk="0" hangingPunct="0">
                <a:defRPr/>
              </a:pPr>
              <a:endParaRPr lang="en-US" sz="1200" dirty="0">
                <a:solidFill>
                  <a:schemeClr val="bg1"/>
                </a:solidFill>
                <a:cs typeface="Arial" charset="0"/>
              </a:endParaRPr>
            </a:p>
          </p:txBody>
        </p:sp>
        <p:sp>
          <p:nvSpPr>
            <p:cNvPr id="18459" name="Rectangle 13"/>
            <p:cNvSpPr>
              <a:spLocks noChangeArrowheads="1"/>
            </p:cNvSpPr>
            <p:nvPr/>
          </p:nvSpPr>
          <p:spPr bwMode="auto">
            <a:xfrm>
              <a:off x="3300" y="2784"/>
              <a:ext cx="1920" cy="970"/>
            </a:xfrm>
            <a:prstGeom prst="rect">
              <a:avLst/>
            </a:prstGeom>
            <a:solidFill>
              <a:schemeClr val="accent1">
                <a:lumMod val="60000"/>
                <a:lumOff val="4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Healthy home care including breastfeeding promotion,</a:t>
              </a:r>
              <a:r>
                <a:rPr lang="en-US" sz="1200" dirty="0">
                  <a:cs typeface="Times New Roman" pitchFamily="18" charset="0"/>
                </a:rPr>
                <a:t> </a:t>
              </a:r>
              <a:r>
                <a:rPr lang="en-US" sz="1200" b="1" dirty="0">
                  <a:cs typeface="Times New Roman" pitchFamily="18" charset="0"/>
                </a:rPr>
                <a:t>hygienic cord/skin care, thermal care, promoting demand for quality care</a:t>
              </a:r>
            </a:p>
            <a:p>
              <a:pPr>
                <a:defRPr/>
              </a:pPr>
              <a:endParaRPr lang="en-US" sz="1200" dirty="0">
                <a:cs typeface="Arial" charset="0"/>
              </a:endParaRPr>
            </a:p>
            <a:p>
              <a:pPr eaLnBrk="0" hangingPunct="0">
                <a:defRPr/>
              </a:pPr>
              <a:r>
                <a:rPr lang="en-US" sz="1200" b="1" dirty="0">
                  <a:cs typeface="Times New Roman" pitchFamily="18" charset="0"/>
                </a:rPr>
                <a:t>Extra care of low birth weight babies </a:t>
              </a:r>
            </a:p>
            <a:p>
              <a:pPr eaLnBrk="0" hangingPunct="0">
                <a:defRPr/>
              </a:pPr>
              <a:endParaRPr lang="en-US" sz="1200" dirty="0">
                <a:cs typeface="Arial" charset="0"/>
              </a:endParaRPr>
            </a:p>
            <a:p>
              <a:pPr eaLnBrk="0" hangingPunct="0">
                <a:defRPr/>
              </a:pPr>
              <a:r>
                <a:rPr lang="en-US" sz="1200" b="1" dirty="0">
                  <a:cs typeface="Times New Roman" pitchFamily="18" charset="0"/>
                </a:rPr>
                <a:t>Case management for pneumonia</a:t>
              </a:r>
              <a:endParaRPr lang="en-US" sz="1200" dirty="0">
                <a:cs typeface="Arial" charset="0"/>
              </a:endParaRPr>
            </a:p>
          </p:txBody>
        </p:sp>
        <p:sp>
          <p:nvSpPr>
            <p:cNvPr id="18460" name="Rectangle 14"/>
            <p:cNvSpPr>
              <a:spLocks noChangeArrowheads="1"/>
            </p:cNvSpPr>
            <p:nvPr/>
          </p:nvSpPr>
          <p:spPr bwMode="auto">
            <a:xfrm rot="16200000">
              <a:off x="-343" y="3080"/>
              <a:ext cx="1023" cy="336"/>
            </a:xfrm>
            <a:prstGeom prst="rect">
              <a:avLst/>
            </a:prstGeom>
            <a:solidFill>
              <a:schemeClr val="accent1"/>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lgn="ctr">
                <a:defRPr/>
              </a:pPr>
              <a:r>
                <a:rPr lang="en-US" sz="1400" b="1" dirty="0">
                  <a:cs typeface="Times New Roman" pitchFamily="18" charset="0"/>
                </a:rPr>
                <a:t>Family-community</a:t>
              </a:r>
              <a:endParaRPr lang="en-US" sz="1400" dirty="0">
                <a:cs typeface="Arial" charset="0"/>
              </a:endParaRPr>
            </a:p>
          </p:txBody>
        </p:sp>
        <p:sp>
          <p:nvSpPr>
            <p:cNvPr id="18461" name="Rectangle 15"/>
            <p:cNvSpPr>
              <a:spLocks noChangeArrowheads="1"/>
            </p:cNvSpPr>
            <p:nvPr/>
          </p:nvSpPr>
          <p:spPr bwMode="auto">
            <a:xfrm>
              <a:off x="2244" y="2784"/>
              <a:ext cx="1008" cy="997"/>
            </a:xfrm>
            <a:prstGeom prst="rect">
              <a:avLst/>
            </a:prstGeom>
            <a:solidFill>
              <a:schemeClr val="accent1">
                <a:lumMod val="60000"/>
                <a:lumOff val="4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Clean home delivery</a:t>
              </a:r>
            </a:p>
            <a:p>
              <a:pPr>
                <a:defRPr/>
              </a:pPr>
              <a:endParaRPr lang="en-US" sz="1200" b="1" dirty="0">
                <a:cs typeface="Times New Roman" pitchFamily="18" charset="0"/>
              </a:endParaRPr>
            </a:p>
            <a:p>
              <a:pPr>
                <a:defRPr/>
              </a:pPr>
              <a:endParaRPr lang="en-US" sz="1000" dirty="0">
                <a:cs typeface="Arial" charset="0"/>
              </a:endParaRPr>
            </a:p>
            <a:p>
              <a:pPr eaLnBrk="0" hangingPunct="0">
                <a:defRPr/>
              </a:pPr>
              <a:r>
                <a:rPr lang="en-US" sz="1200" b="1" dirty="0">
                  <a:cs typeface="Times New Roman" pitchFamily="18" charset="0"/>
                </a:rPr>
                <a:t>Simple early newborn care</a:t>
              </a:r>
              <a:endParaRPr lang="en-US" sz="1200" dirty="0">
                <a:cs typeface="Arial" charset="0"/>
              </a:endParaRPr>
            </a:p>
          </p:txBody>
        </p:sp>
      </p:grpSp>
      <p:sp>
        <p:nvSpPr>
          <p:cNvPr id="16390" name="Rectangle 16"/>
          <p:cNvSpPr>
            <a:spLocks noChangeArrowheads="1"/>
          </p:cNvSpPr>
          <p:nvPr/>
        </p:nvSpPr>
        <p:spPr bwMode="auto">
          <a:xfrm>
            <a:off x="381000" y="5029200"/>
            <a:ext cx="184150" cy="274638"/>
          </a:xfrm>
          <a:prstGeom prst="rect">
            <a:avLst/>
          </a:prstGeom>
          <a:noFill/>
          <a:ln w="9525">
            <a:noFill/>
            <a:miter lim="800000"/>
            <a:headEnd/>
            <a:tailEnd/>
          </a:ln>
        </p:spPr>
        <p:txBody>
          <a:bodyPr wrap="none" anchor="ctr">
            <a:spAutoFit/>
          </a:bodyPr>
          <a:lstStyle/>
          <a:p>
            <a:endParaRPr lang="en-GB" sz="1200">
              <a:cs typeface="Arial" charset="0"/>
            </a:endParaRPr>
          </a:p>
        </p:txBody>
      </p:sp>
      <p:sp>
        <p:nvSpPr>
          <p:cNvPr id="409617" name="AutoShape 17"/>
          <p:cNvSpPr>
            <a:spLocks noChangeArrowheads="1"/>
          </p:cNvSpPr>
          <p:nvPr/>
        </p:nvSpPr>
        <p:spPr bwMode="auto">
          <a:xfrm>
            <a:off x="8186738" y="5105400"/>
            <a:ext cx="1057275" cy="457200"/>
          </a:xfrm>
          <a:prstGeom prst="downArrow">
            <a:avLst>
              <a:gd name="adj1" fmla="val 77343"/>
              <a:gd name="adj2" fmla="val 32639"/>
            </a:avLst>
          </a:prstGeom>
          <a:solidFill>
            <a:schemeClr val="bg1">
              <a:lumMod val="75000"/>
              <a:lumOff val="25000"/>
            </a:schemeClr>
          </a:solidFill>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GB" sz="1400" b="1" dirty="0">
                <a:solidFill>
                  <a:schemeClr val="tx1"/>
                </a:solidFill>
                <a:cs typeface="Arial" charset="0"/>
              </a:rPr>
              <a:t>15 - 32%</a:t>
            </a:r>
          </a:p>
        </p:txBody>
      </p:sp>
      <p:grpSp>
        <p:nvGrpSpPr>
          <p:cNvPr id="4" name="Group 18"/>
          <p:cNvGrpSpPr>
            <a:grpSpLocks/>
          </p:cNvGrpSpPr>
          <p:nvPr/>
        </p:nvGrpSpPr>
        <p:grpSpPr bwMode="auto">
          <a:xfrm>
            <a:off x="76200" y="2209800"/>
            <a:ext cx="8610600" cy="2133600"/>
            <a:chOff x="48" y="1392"/>
            <a:chExt cx="5424" cy="1344"/>
          </a:xfrm>
        </p:grpSpPr>
        <p:sp>
          <p:nvSpPr>
            <p:cNvPr id="18452" name="Rectangle 19"/>
            <p:cNvSpPr>
              <a:spLocks noChangeArrowheads="1"/>
            </p:cNvSpPr>
            <p:nvPr/>
          </p:nvSpPr>
          <p:spPr bwMode="auto">
            <a:xfrm>
              <a:off x="48" y="1392"/>
              <a:ext cx="5424" cy="1344"/>
            </a:xfrm>
            <a:prstGeom prst="rect">
              <a:avLst/>
            </a:prstGeom>
            <a:ln>
              <a:headEnd/>
              <a:tailEnd/>
            </a:ln>
          </p:spPr>
          <p:style>
            <a:lnRef idx="2">
              <a:schemeClr val="dk1"/>
            </a:lnRef>
            <a:fillRef idx="1">
              <a:schemeClr val="lt1"/>
            </a:fillRef>
            <a:effectRef idx="0">
              <a:schemeClr val="dk1"/>
            </a:effectRef>
            <a:fontRef idx="minor">
              <a:schemeClr val="dk1"/>
            </a:fontRef>
          </p:style>
          <p:txBody>
            <a:bodyPr wrap="none" anchor="ctr"/>
            <a:lstStyle/>
            <a:p>
              <a:pPr>
                <a:defRPr/>
              </a:pPr>
              <a:endParaRPr lang="en-US"/>
            </a:p>
          </p:txBody>
        </p:sp>
        <p:sp>
          <p:nvSpPr>
            <p:cNvPr id="18453" name="Rectangle 20"/>
            <p:cNvSpPr>
              <a:spLocks noChangeArrowheads="1"/>
            </p:cNvSpPr>
            <p:nvPr/>
          </p:nvSpPr>
          <p:spPr bwMode="auto">
            <a:xfrm>
              <a:off x="756" y="1440"/>
              <a:ext cx="1452" cy="1211"/>
            </a:xfrm>
            <a:prstGeom prst="rect">
              <a:avLst/>
            </a:prstGeom>
            <a:solidFill>
              <a:schemeClr val="accent2">
                <a:lumMod val="40000"/>
                <a:lumOff val="6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4-visit antenatal package including </a:t>
              </a:r>
              <a:endParaRPr lang="en-US" sz="1200" dirty="0">
                <a:cs typeface="Arial" charset="0"/>
              </a:endParaRPr>
            </a:p>
            <a:p>
              <a:pPr eaLnBrk="0" hangingPunct="0">
                <a:defRPr/>
              </a:pPr>
              <a:r>
                <a:rPr lang="en-US" sz="1000" b="1" dirty="0">
                  <a:cs typeface="Times New Roman" pitchFamily="18" charset="0"/>
                </a:rPr>
                <a:t>tetanus immunization,</a:t>
              </a:r>
            </a:p>
            <a:p>
              <a:pPr eaLnBrk="0" hangingPunct="0">
                <a:defRPr/>
              </a:pPr>
              <a:r>
                <a:rPr lang="en-US" sz="1000" b="1" dirty="0">
                  <a:cs typeface="Times New Roman" pitchFamily="18" charset="0"/>
                </a:rPr>
                <a:t>detection &amp; management of syphilis, other infections, pre-</a:t>
              </a:r>
              <a:r>
                <a:rPr lang="en-US" sz="1000" b="1" dirty="0" err="1">
                  <a:cs typeface="Times New Roman" pitchFamily="18" charset="0"/>
                </a:rPr>
                <a:t>eclampsia</a:t>
              </a:r>
              <a:r>
                <a:rPr lang="en-US" sz="1000" b="1" dirty="0">
                  <a:cs typeface="Times New Roman" pitchFamily="18" charset="0"/>
                </a:rPr>
                <a:t>, etc</a:t>
              </a:r>
            </a:p>
            <a:p>
              <a:pPr eaLnBrk="0" hangingPunct="0">
                <a:defRPr/>
              </a:pPr>
              <a:endParaRPr lang="en-US" sz="200" dirty="0">
                <a:cs typeface="Arial" charset="0"/>
              </a:endParaRPr>
            </a:p>
            <a:p>
              <a:pPr eaLnBrk="0" hangingPunct="0">
                <a:defRPr/>
              </a:pPr>
              <a:r>
                <a:rPr lang="en-US" sz="1200" b="1" dirty="0">
                  <a:cs typeface="Times New Roman" pitchFamily="18" charset="0"/>
                </a:rPr>
                <a:t>Malaria intermittent presumptive therapy*</a:t>
              </a:r>
            </a:p>
            <a:p>
              <a:pPr eaLnBrk="0" hangingPunct="0">
                <a:defRPr/>
              </a:pPr>
              <a:endParaRPr lang="en-US" sz="500" dirty="0">
                <a:cs typeface="Arial" charset="0"/>
              </a:endParaRPr>
            </a:p>
            <a:p>
              <a:pPr eaLnBrk="0" hangingPunct="0">
                <a:defRPr/>
              </a:pPr>
              <a:r>
                <a:rPr lang="en-US" sz="1200" b="1" dirty="0">
                  <a:cs typeface="Times New Roman" pitchFamily="18" charset="0"/>
                </a:rPr>
                <a:t>Detection and treatment </a:t>
              </a:r>
            </a:p>
            <a:p>
              <a:pPr eaLnBrk="0" hangingPunct="0">
                <a:defRPr/>
              </a:pPr>
              <a:r>
                <a:rPr lang="en-US" sz="1200" b="1" dirty="0">
                  <a:cs typeface="Times New Roman" pitchFamily="18" charset="0"/>
                </a:rPr>
                <a:t>of </a:t>
              </a:r>
              <a:r>
                <a:rPr lang="en-US" sz="1200" b="1" dirty="0" err="1">
                  <a:cs typeface="Times New Roman" pitchFamily="18" charset="0"/>
                </a:rPr>
                <a:t>bacteriuria</a:t>
              </a:r>
              <a:r>
                <a:rPr lang="en-US" sz="1200" b="1" baseline="30000" dirty="0">
                  <a:cs typeface="Times New Roman" pitchFamily="18" charset="0"/>
                </a:rPr>
                <a:t>#</a:t>
              </a:r>
              <a:endParaRPr lang="en-US" sz="1200" dirty="0">
                <a:cs typeface="Arial" charset="0"/>
              </a:endParaRPr>
            </a:p>
          </p:txBody>
        </p:sp>
        <p:sp>
          <p:nvSpPr>
            <p:cNvPr id="18454" name="Rectangle 21"/>
            <p:cNvSpPr>
              <a:spLocks noChangeArrowheads="1"/>
            </p:cNvSpPr>
            <p:nvPr/>
          </p:nvSpPr>
          <p:spPr bwMode="auto">
            <a:xfrm rot="16200000">
              <a:off x="-254" y="1886"/>
              <a:ext cx="1131" cy="336"/>
            </a:xfrm>
            <a:prstGeom prst="rect">
              <a:avLst/>
            </a:prstGeom>
            <a:solidFill>
              <a:schemeClr val="accent2">
                <a:lumMod val="75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lgn="ctr">
                <a:defRPr/>
              </a:pPr>
              <a:r>
                <a:rPr lang="en-US" sz="1400" b="1" dirty="0">
                  <a:cs typeface="Times New Roman" pitchFamily="18" charset="0"/>
                </a:rPr>
                <a:t>Outreach </a:t>
              </a:r>
            </a:p>
            <a:p>
              <a:pPr algn="ctr">
                <a:defRPr/>
              </a:pPr>
              <a:r>
                <a:rPr lang="en-US" sz="1400" b="1" dirty="0">
                  <a:cs typeface="Times New Roman" pitchFamily="18" charset="0"/>
                </a:rPr>
                <a:t>services</a:t>
              </a:r>
              <a:endParaRPr lang="en-US" sz="1400" dirty="0">
                <a:cs typeface="Arial" charset="0"/>
              </a:endParaRPr>
            </a:p>
          </p:txBody>
        </p:sp>
        <p:sp>
          <p:nvSpPr>
            <p:cNvPr id="18455" name="Rectangle 22"/>
            <p:cNvSpPr>
              <a:spLocks noChangeArrowheads="1"/>
            </p:cNvSpPr>
            <p:nvPr/>
          </p:nvSpPr>
          <p:spPr bwMode="auto">
            <a:xfrm>
              <a:off x="3321" y="1461"/>
              <a:ext cx="1851" cy="1211"/>
            </a:xfrm>
            <a:prstGeom prst="rect">
              <a:avLst/>
            </a:prstGeom>
            <a:solidFill>
              <a:schemeClr val="accent2">
                <a:lumMod val="60000"/>
                <a:lumOff val="40000"/>
              </a:schemeClr>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200" b="1" dirty="0">
                  <a:cs typeface="Times New Roman" pitchFamily="18" charset="0"/>
                </a:rPr>
                <a:t>Postnatal care to support healthy practices</a:t>
              </a:r>
            </a:p>
            <a:p>
              <a:pPr>
                <a:defRPr/>
              </a:pPr>
              <a:endParaRPr lang="en-US" sz="1200" b="1" dirty="0">
                <a:cs typeface="Times New Roman" pitchFamily="18" charset="0"/>
              </a:endParaRPr>
            </a:p>
            <a:p>
              <a:pPr>
                <a:defRPr/>
              </a:pPr>
              <a:r>
                <a:rPr lang="en-US" sz="1200" b="1" dirty="0">
                  <a:cs typeface="Times New Roman" pitchFamily="18" charset="0"/>
                </a:rPr>
                <a:t>Early detection and referral of complications</a:t>
              </a:r>
            </a:p>
            <a:p>
              <a:pPr>
                <a:defRPr/>
              </a:pPr>
              <a:endParaRPr lang="en-US" sz="1200" dirty="0">
                <a:cs typeface="Arial" charset="0"/>
              </a:endParaRPr>
            </a:p>
          </p:txBody>
        </p:sp>
      </p:grpSp>
      <p:sp>
        <p:nvSpPr>
          <p:cNvPr id="409623" name="AutoShape 23"/>
          <p:cNvSpPr>
            <a:spLocks noChangeArrowheads="1"/>
          </p:cNvSpPr>
          <p:nvPr/>
        </p:nvSpPr>
        <p:spPr bwMode="auto">
          <a:xfrm>
            <a:off x="3048000" y="2971800"/>
            <a:ext cx="1171575" cy="457200"/>
          </a:xfrm>
          <a:prstGeom prst="downArrow">
            <a:avLst>
              <a:gd name="adj1" fmla="val 76694"/>
              <a:gd name="adj2" fmla="val 29514"/>
            </a:avLst>
          </a:prstGeom>
          <a:solidFill>
            <a:schemeClr val="bg1">
              <a:lumMod val="75000"/>
              <a:lumOff val="25000"/>
            </a:schemeClr>
          </a:solidFill>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GB" sz="1400" b="1" dirty="0">
                <a:solidFill>
                  <a:schemeClr val="tx1"/>
                </a:solidFill>
                <a:cs typeface="Arial" charset="0"/>
              </a:rPr>
              <a:t>6 - 9%</a:t>
            </a:r>
          </a:p>
        </p:txBody>
      </p:sp>
      <p:sp>
        <p:nvSpPr>
          <p:cNvPr id="409624" name="AutoShape 24"/>
          <p:cNvSpPr>
            <a:spLocks noChangeArrowheads="1"/>
          </p:cNvSpPr>
          <p:nvPr/>
        </p:nvSpPr>
        <p:spPr bwMode="auto">
          <a:xfrm>
            <a:off x="7953375" y="1004888"/>
            <a:ext cx="1295400" cy="971550"/>
          </a:xfrm>
          <a:prstGeom prst="downArrow">
            <a:avLst>
              <a:gd name="adj1" fmla="val 57602"/>
              <a:gd name="adj2" fmla="val 23694"/>
            </a:avLst>
          </a:prstGeom>
          <a:solidFill>
            <a:schemeClr val="bg1">
              <a:lumMod val="75000"/>
              <a:lumOff val="25000"/>
            </a:schemeClr>
          </a:solidFill>
          <a:ln>
            <a:headEnd/>
            <a:tailEnd/>
          </a:ln>
        </p:spPr>
        <p:style>
          <a:lnRef idx="2">
            <a:schemeClr val="dk1"/>
          </a:lnRef>
          <a:fillRef idx="1">
            <a:schemeClr val="lt1"/>
          </a:fillRef>
          <a:effectRef idx="0">
            <a:schemeClr val="dk1"/>
          </a:effectRef>
          <a:fontRef idx="minor">
            <a:schemeClr val="dk1"/>
          </a:fontRef>
        </p:style>
        <p:txBody>
          <a:bodyPr wrap="none" anchor="ctr"/>
          <a:lstStyle/>
          <a:p>
            <a:pPr algn="ctr">
              <a:defRPr/>
            </a:pPr>
            <a:r>
              <a:rPr lang="en-GB" sz="1400" b="1" dirty="0">
                <a:solidFill>
                  <a:schemeClr val="tx1"/>
                </a:solidFill>
                <a:cs typeface="Arial" charset="0"/>
              </a:rPr>
              <a:t>23 - 50%</a:t>
            </a:r>
          </a:p>
          <a:p>
            <a:pPr algn="ctr">
              <a:defRPr/>
            </a:pPr>
            <a:r>
              <a:rPr lang="en-GB" sz="1400" b="1" dirty="0">
                <a:solidFill>
                  <a:schemeClr val="tx1"/>
                </a:solidFill>
                <a:cs typeface="Arial" charset="0"/>
              </a:rPr>
              <a:t>NMR </a:t>
            </a:r>
          </a:p>
          <a:p>
            <a:pPr algn="ctr">
              <a:defRPr/>
            </a:pPr>
            <a:r>
              <a:rPr lang="en-GB" sz="1400" b="1" dirty="0">
                <a:solidFill>
                  <a:schemeClr val="tx1"/>
                </a:solidFill>
                <a:cs typeface="Arial" charset="0"/>
              </a:rPr>
              <a:t>effect</a:t>
            </a:r>
          </a:p>
        </p:txBody>
      </p:sp>
      <p:grpSp>
        <p:nvGrpSpPr>
          <p:cNvPr id="5" name="Group 25"/>
          <p:cNvGrpSpPr>
            <a:grpSpLocks/>
          </p:cNvGrpSpPr>
          <p:nvPr/>
        </p:nvGrpSpPr>
        <p:grpSpPr bwMode="auto">
          <a:xfrm>
            <a:off x="0" y="6019800"/>
            <a:ext cx="9144000" cy="701675"/>
            <a:chOff x="0" y="3787"/>
            <a:chExt cx="5760" cy="442"/>
          </a:xfrm>
        </p:grpSpPr>
        <p:sp>
          <p:nvSpPr>
            <p:cNvPr id="18445" name="AutoShape 26"/>
            <p:cNvSpPr>
              <a:spLocks noChangeArrowheads="1"/>
            </p:cNvSpPr>
            <p:nvPr/>
          </p:nvSpPr>
          <p:spPr bwMode="auto">
            <a:xfrm>
              <a:off x="0" y="3840"/>
              <a:ext cx="5760" cy="350"/>
            </a:xfrm>
            <a:prstGeom prst="homePlate">
              <a:avLst>
                <a:gd name="adj" fmla="val 104533"/>
              </a:avLst>
            </a:prstGeom>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endParaRPr lang="en-US"/>
            </a:p>
          </p:txBody>
        </p:sp>
        <p:sp>
          <p:nvSpPr>
            <p:cNvPr id="18446" name="Text Box 27"/>
            <p:cNvSpPr txBox="1">
              <a:spLocks noChangeArrowheads="1"/>
            </p:cNvSpPr>
            <p:nvPr/>
          </p:nvSpPr>
          <p:spPr bwMode="auto">
            <a:xfrm>
              <a:off x="4685" y="3911"/>
              <a:ext cx="592" cy="261"/>
            </a:xfrm>
            <a:prstGeom prst="rect">
              <a:avLst/>
            </a:prstGeom>
            <a:solidFill>
              <a:srgbClr val="0070C0"/>
            </a:solidFill>
            <a:ln>
              <a:headEnd/>
              <a:tailEnd/>
            </a:ln>
          </p:spPr>
          <p:style>
            <a:lnRef idx="2">
              <a:schemeClr val="dk1"/>
            </a:lnRef>
            <a:fillRef idx="1">
              <a:schemeClr val="lt1"/>
            </a:fillRef>
            <a:effectRef idx="0">
              <a:schemeClr val="dk1"/>
            </a:effectRef>
            <a:fontRef idx="minor">
              <a:schemeClr val="dk1"/>
            </a:fontRef>
          </p:style>
          <p:txBody>
            <a:bodyPr lIns="60350" tIns="30175" rIns="60350" bIns="30175"/>
            <a:lstStyle/>
            <a:p>
              <a:pPr>
                <a:defRPr/>
              </a:pPr>
              <a:r>
                <a:rPr lang="en-US" sz="1400" b="1" dirty="0">
                  <a:cs typeface="Times New Roman" pitchFamily="18" charset="0"/>
                </a:rPr>
                <a:t>Infancy</a:t>
              </a:r>
              <a:endParaRPr lang="en-US" sz="1400" dirty="0">
                <a:cs typeface="Arial" charset="0"/>
              </a:endParaRPr>
            </a:p>
          </p:txBody>
        </p:sp>
        <p:sp>
          <p:nvSpPr>
            <p:cNvPr id="18447" name="Rectangle 28"/>
            <p:cNvSpPr>
              <a:spLocks noChangeArrowheads="1"/>
            </p:cNvSpPr>
            <p:nvPr/>
          </p:nvSpPr>
          <p:spPr bwMode="auto">
            <a:xfrm>
              <a:off x="3408" y="3933"/>
              <a:ext cx="934" cy="190"/>
            </a:xfrm>
            <a:prstGeom prst="rect">
              <a:avLst/>
            </a:prstGeom>
            <a:solidFill>
              <a:srgbClr val="C00000"/>
            </a:solidFill>
            <a:ln>
              <a:headEnd/>
              <a:tailEnd/>
            </a:ln>
          </p:spPr>
          <p:style>
            <a:lnRef idx="2">
              <a:schemeClr val="dk1"/>
            </a:lnRef>
            <a:fillRef idx="1">
              <a:schemeClr val="lt1"/>
            </a:fillRef>
            <a:effectRef idx="0">
              <a:schemeClr val="dk1"/>
            </a:effectRef>
            <a:fontRef idx="minor">
              <a:schemeClr val="dk1"/>
            </a:fontRef>
          </p:style>
          <p:txBody>
            <a:bodyPr lIns="0" tIns="0" rIns="0" bIns="0"/>
            <a:lstStyle/>
            <a:p>
              <a:pPr>
                <a:defRPr/>
              </a:pPr>
              <a:r>
                <a:rPr lang="en-US" sz="1400" b="1" dirty="0">
                  <a:cs typeface="Times New Roman" pitchFamily="18" charset="0"/>
                </a:rPr>
                <a:t>Neonatal</a:t>
              </a:r>
              <a:r>
                <a:rPr lang="en-US" sz="1400" b="1" dirty="0">
                  <a:solidFill>
                    <a:srgbClr val="FFFFFF"/>
                  </a:solidFill>
                  <a:cs typeface="Times New Roman" pitchFamily="18" charset="0"/>
                </a:rPr>
                <a:t> </a:t>
              </a:r>
              <a:r>
                <a:rPr lang="en-US" sz="1400" b="1" dirty="0">
                  <a:cs typeface="Times New Roman" pitchFamily="18" charset="0"/>
                </a:rPr>
                <a:t>period</a:t>
              </a:r>
              <a:endParaRPr lang="en-US" sz="1400" dirty="0">
                <a:cs typeface="Arial" charset="0"/>
              </a:endParaRPr>
            </a:p>
          </p:txBody>
        </p:sp>
        <p:sp>
          <p:nvSpPr>
            <p:cNvPr id="18448" name="AutoShape 29"/>
            <p:cNvSpPr>
              <a:spLocks noChangeArrowheads="1"/>
            </p:cNvSpPr>
            <p:nvPr/>
          </p:nvSpPr>
          <p:spPr bwMode="auto">
            <a:xfrm flipH="1">
              <a:off x="2439" y="3787"/>
              <a:ext cx="600" cy="400"/>
            </a:xfrm>
            <a:prstGeom prst="triangle">
              <a:avLst>
                <a:gd name="adj" fmla="val 50000"/>
              </a:avLst>
            </a:prstGeom>
            <a:ln>
              <a:headEnd/>
              <a:tailEnd/>
            </a:ln>
          </p:spPr>
          <p:style>
            <a:lnRef idx="2">
              <a:schemeClr val="dk1"/>
            </a:lnRef>
            <a:fillRef idx="1">
              <a:schemeClr val="lt1"/>
            </a:fillRef>
            <a:effectRef idx="0">
              <a:schemeClr val="dk1"/>
            </a:effectRef>
            <a:fontRef idx="minor">
              <a:schemeClr val="dk1"/>
            </a:fontRef>
          </p:style>
          <p:txBody>
            <a:bodyPr rot="10800000" lIns="60350" tIns="30175" rIns="60350" bIns="30175"/>
            <a:lstStyle/>
            <a:p>
              <a:pPr>
                <a:defRPr/>
              </a:pPr>
              <a:endParaRPr lang="en-US"/>
            </a:p>
          </p:txBody>
        </p:sp>
        <p:sp>
          <p:nvSpPr>
            <p:cNvPr id="18449" name="Rectangle 30"/>
            <p:cNvSpPr>
              <a:spLocks noChangeArrowheads="1"/>
            </p:cNvSpPr>
            <p:nvPr/>
          </p:nvSpPr>
          <p:spPr bwMode="auto">
            <a:xfrm>
              <a:off x="96" y="3937"/>
              <a:ext cx="1101" cy="191"/>
            </a:xfrm>
            <a:prstGeom prst="rect">
              <a:avLst/>
            </a:prstGeom>
            <a:solidFill>
              <a:srgbClr val="FFFF00"/>
            </a:solidFill>
            <a:ln>
              <a:headEnd/>
              <a:tailEnd/>
            </a:ln>
          </p:spPr>
          <p:style>
            <a:lnRef idx="2">
              <a:schemeClr val="dk1"/>
            </a:lnRef>
            <a:fillRef idx="1">
              <a:schemeClr val="lt1"/>
            </a:fillRef>
            <a:effectRef idx="0">
              <a:schemeClr val="dk1"/>
            </a:effectRef>
            <a:fontRef idx="minor">
              <a:schemeClr val="dk1"/>
            </a:fontRef>
          </p:style>
          <p:txBody>
            <a:bodyPr lIns="0" tIns="0" rIns="0" bIns="0"/>
            <a:lstStyle/>
            <a:p>
              <a:pPr>
                <a:defRPr/>
              </a:pPr>
              <a:r>
                <a:rPr lang="en-US" sz="1400" b="1" dirty="0">
                  <a:cs typeface="Times New Roman" pitchFamily="18" charset="0"/>
                </a:rPr>
                <a:t>Pre-</a:t>
              </a:r>
              <a:r>
                <a:rPr lang="en-US" sz="1400" b="1" dirty="0">
                  <a:solidFill>
                    <a:srgbClr val="FFFFFF"/>
                  </a:solidFill>
                  <a:cs typeface="Times New Roman" pitchFamily="18" charset="0"/>
                </a:rPr>
                <a:t> </a:t>
              </a:r>
              <a:r>
                <a:rPr lang="en-US" sz="1400" b="1" dirty="0">
                  <a:cs typeface="Times New Roman" pitchFamily="18" charset="0"/>
                </a:rPr>
                <a:t>pregnancy</a:t>
              </a:r>
              <a:endParaRPr lang="en-US" sz="1400" dirty="0">
                <a:cs typeface="Arial" charset="0"/>
              </a:endParaRPr>
            </a:p>
          </p:txBody>
        </p:sp>
        <p:sp>
          <p:nvSpPr>
            <p:cNvPr id="18450" name="Rectangle 31"/>
            <p:cNvSpPr>
              <a:spLocks noChangeArrowheads="1"/>
            </p:cNvSpPr>
            <p:nvPr/>
          </p:nvSpPr>
          <p:spPr bwMode="auto">
            <a:xfrm>
              <a:off x="1152" y="3936"/>
              <a:ext cx="820" cy="190"/>
            </a:xfrm>
            <a:prstGeom prst="rect">
              <a:avLst/>
            </a:prstGeom>
            <a:solidFill>
              <a:srgbClr val="00B050"/>
            </a:solidFill>
            <a:ln>
              <a:headEnd/>
              <a:tailEnd/>
            </a:ln>
          </p:spPr>
          <p:style>
            <a:lnRef idx="2">
              <a:schemeClr val="dk1"/>
            </a:lnRef>
            <a:fillRef idx="1">
              <a:schemeClr val="lt1"/>
            </a:fillRef>
            <a:effectRef idx="0">
              <a:schemeClr val="dk1"/>
            </a:effectRef>
            <a:fontRef idx="minor">
              <a:schemeClr val="dk1"/>
            </a:fontRef>
          </p:style>
          <p:txBody>
            <a:bodyPr lIns="0" tIns="0" rIns="0" bIns="0"/>
            <a:lstStyle/>
            <a:p>
              <a:pPr>
                <a:defRPr/>
              </a:pPr>
              <a:r>
                <a:rPr lang="en-US" sz="1400" b="1" dirty="0">
                  <a:cs typeface="Times New Roman" pitchFamily="18" charset="0"/>
                </a:rPr>
                <a:t>Pregnancy</a:t>
              </a:r>
              <a:endParaRPr lang="en-US" sz="1400" dirty="0">
                <a:cs typeface="Arial" charset="0"/>
              </a:endParaRPr>
            </a:p>
          </p:txBody>
        </p:sp>
        <p:sp>
          <p:nvSpPr>
            <p:cNvPr id="18451" name="Rectangle 32"/>
            <p:cNvSpPr>
              <a:spLocks noChangeArrowheads="1"/>
            </p:cNvSpPr>
            <p:nvPr/>
          </p:nvSpPr>
          <p:spPr bwMode="auto">
            <a:xfrm>
              <a:off x="2598" y="4038"/>
              <a:ext cx="339" cy="191"/>
            </a:xfrm>
            <a:prstGeom prst="rect">
              <a:avLst/>
            </a:prstGeom>
            <a:solidFill>
              <a:srgbClr val="FF0000"/>
            </a:solidFill>
            <a:ln>
              <a:headEnd/>
              <a:tailEnd/>
            </a:ln>
          </p:spPr>
          <p:style>
            <a:lnRef idx="2">
              <a:schemeClr val="dk1"/>
            </a:lnRef>
            <a:fillRef idx="1">
              <a:schemeClr val="lt1"/>
            </a:fillRef>
            <a:effectRef idx="0">
              <a:schemeClr val="dk1"/>
            </a:effectRef>
            <a:fontRef idx="minor">
              <a:schemeClr val="dk1"/>
            </a:fontRef>
          </p:style>
          <p:txBody>
            <a:bodyPr lIns="0" tIns="0" rIns="0" bIns="0"/>
            <a:lstStyle/>
            <a:p>
              <a:pPr>
                <a:defRPr/>
              </a:pPr>
              <a:r>
                <a:rPr lang="en-US" sz="1400" b="1" dirty="0">
                  <a:cs typeface="Times New Roman" pitchFamily="18" charset="0"/>
                </a:rPr>
                <a:t>Birth</a:t>
              </a:r>
              <a:endParaRPr lang="en-US" sz="1400" dirty="0">
                <a:cs typeface="Arial" charset="0"/>
              </a:endParaRPr>
            </a:p>
          </p:txBody>
        </p:sp>
      </p:grpSp>
      <p:sp>
        <p:nvSpPr>
          <p:cNvPr id="16396" name="Text Box 33"/>
          <p:cNvSpPr txBox="1">
            <a:spLocks noChangeArrowheads="1"/>
          </p:cNvSpPr>
          <p:nvPr/>
        </p:nvSpPr>
        <p:spPr bwMode="auto">
          <a:xfrm>
            <a:off x="2651125" y="3160713"/>
            <a:ext cx="184150" cy="366712"/>
          </a:xfrm>
          <a:prstGeom prst="rect">
            <a:avLst/>
          </a:prstGeom>
          <a:noFill/>
          <a:ln w="9525">
            <a:noFill/>
            <a:miter lim="800000"/>
            <a:headEnd/>
            <a:tailEnd/>
          </a:ln>
        </p:spPr>
        <p:txBody>
          <a:bodyPr wrap="none">
            <a:spAutoFit/>
          </a:bodyPr>
          <a:lstStyle/>
          <a:p>
            <a:endParaRPr lang="en-GB">
              <a:cs typeface="Arial" charset="0"/>
            </a:endParaRPr>
          </a:p>
        </p:txBody>
      </p:sp>
      <p:sp>
        <p:nvSpPr>
          <p:cNvPr id="34" name="Date Placeholder 33"/>
          <p:cNvSpPr>
            <a:spLocks noGrp="1"/>
          </p:cNvSpPr>
          <p:nvPr>
            <p:ph type="dt" sz="half" idx="10"/>
          </p:nvPr>
        </p:nvSpPr>
        <p:spPr/>
        <p:txBody>
          <a:bodyPr/>
          <a:lstStyle/>
          <a:p>
            <a:fld id="{9F8BC43F-956A-4FE0-A67D-FF00CC91D32A}" type="datetime1">
              <a:rPr lang="en-US" smtClean="0"/>
              <a:pPr/>
              <a:t>14/06/2010</a:t>
            </a:fld>
            <a:endParaRPr lang="en-US"/>
          </a:p>
        </p:txBody>
      </p:sp>
      <p:sp>
        <p:nvSpPr>
          <p:cNvPr id="35" name="Slide Number Placeholder 34"/>
          <p:cNvSpPr>
            <a:spLocks noGrp="1"/>
          </p:cNvSpPr>
          <p:nvPr>
            <p:ph type="sldNum" sz="quarter" idx="12"/>
          </p:nvPr>
        </p:nvSpPr>
        <p:spPr/>
        <p:txBody>
          <a:bodyPr/>
          <a:lstStyle/>
          <a:p>
            <a:fld id="{90597A16-8B8D-463B-A1AC-E16379E3177C}" type="slidenum">
              <a:rPr lang="en-US" smtClean="0"/>
              <a:pPr/>
              <a:t>17</a:t>
            </a:fld>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8" fill="hold" nodeType="clickEffect">
                                  <p:stCondLst>
                                    <p:cond delay="0"/>
                                  </p:stCondLst>
                                  <p:childTnLst>
                                    <p:set>
                                      <p:cBhvr>
                                        <p:cTn id="6" dur="1" fill="hold">
                                          <p:stCondLst>
                                            <p:cond delay="0"/>
                                          </p:stCondLst>
                                        </p:cTn>
                                        <p:tgtEl>
                                          <p:spTgt spid="3"/>
                                        </p:tgtEl>
                                        <p:attrNameLst>
                                          <p:attrName>style.visibility</p:attrName>
                                        </p:attrNameLst>
                                      </p:cBhvr>
                                      <p:to>
                                        <p:strVal val="visible"/>
                                      </p:to>
                                    </p:set>
                                    <p:animEffect transition="in" filter="wipe(left)">
                                      <p:cBhvr>
                                        <p:cTn id="7" dur="500"/>
                                        <p:tgtEl>
                                          <p:spTgt spid="3"/>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8"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8" fill="hold"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wipe(left)">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409617"/>
                                        </p:tgtEl>
                                        <p:attrNameLst>
                                          <p:attrName>style.visibility</p:attrName>
                                        </p:attrNameLst>
                                      </p:cBhvr>
                                      <p:to>
                                        <p:strVal val="visible"/>
                                      </p:to>
                                    </p:set>
                                    <p:animEffect transition="in" filter="dissolve">
                                      <p:cBhvr>
                                        <p:cTn id="22" dur="500"/>
                                        <p:tgtEl>
                                          <p:spTgt spid="409617"/>
                                        </p:tgtEl>
                                      </p:cBhvr>
                                    </p:animEffect>
                                  </p:childTnLst>
                                </p:cTn>
                              </p:par>
                            </p:childTnLst>
                          </p:cTn>
                        </p:par>
                      </p:childTnLst>
                    </p:cTn>
                  </p:par>
                  <p:par>
                    <p:cTn id="23" fill="hold">
                      <p:stCondLst>
                        <p:cond delay="indefinite"/>
                      </p:stCondLst>
                      <p:childTnLst>
                        <p:par>
                          <p:cTn id="24" fill="hold">
                            <p:stCondLst>
                              <p:cond delay="0"/>
                            </p:stCondLst>
                            <p:childTnLst>
                              <p:par>
                                <p:cTn id="25" presetID="9" presetClass="entr" presetSubtype="0" fill="hold" grpId="0" nodeType="clickEffect">
                                  <p:stCondLst>
                                    <p:cond delay="0"/>
                                  </p:stCondLst>
                                  <p:childTnLst>
                                    <p:set>
                                      <p:cBhvr>
                                        <p:cTn id="26" dur="1" fill="hold">
                                          <p:stCondLst>
                                            <p:cond delay="0"/>
                                          </p:stCondLst>
                                        </p:cTn>
                                        <p:tgtEl>
                                          <p:spTgt spid="409623"/>
                                        </p:tgtEl>
                                        <p:attrNameLst>
                                          <p:attrName>style.visibility</p:attrName>
                                        </p:attrNameLst>
                                      </p:cBhvr>
                                      <p:to>
                                        <p:strVal val="visible"/>
                                      </p:to>
                                    </p:set>
                                    <p:animEffect transition="in" filter="dissolve">
                                      <p:cBhvr>
                                        <p:cTn id="27" dur="500"/>
                                        <p:tgtEl>
                                          <p:spTgt spid="409623"/>
                                        </p:tgtEl>
                                      </p:cBhvr>
                                    </p:animEffect>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409624"/>
                                        </p:tgtEl>
                                        <p:attrNameLst>
                                          <p:attrName>style.visibility</p:attrName>
                                        </p:attrNameLst>
                                      </p:cBhvr>
                                      <p:to>
                                        <p:strVal val="visible"/>
                                      </p:to>
                                    </p:set>
                                    <p:animEffect transition="in" filter="dissolve">
                                      <p:cBhvr>
                                        <p:cTn id="32" dur="500"/>
                                        <p:tgtEl>
                                          <p:spTgt spid="4096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17" grpId="0" animBg="1"/>
      <p:bldP spid="409623" grpId="0" animBg="1"/>
      <p:bldP spid="409624" grpId="0" animBg="1"/>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Rectangle 2"/>
          <p:cNvSpPr>
            <a:spLocks noGrp="1" noChangeArrowheads="1"/>
          </p:cNvSpPr>
          <p:nvPr>
            <p:ph type="title"/>
          </p:nvPr>
        </p:nvSpPr>
        <p:spPr>
          <a:xfrm>
            <a:off x="457200" y="0"/>
            <a:ext cx="8229600" cy="1143000"/>
          </a:xfrm>
        </p:spPr>
        <p:txBody>
          <a:bodyPr>
            <a:normAutofit fontScale="90000"/>
          </a:bodyPr>
          <a:lstStyle/>
          <a:p>
            <a:pPr eaLnBrk="1" hangingPunct="1"/>
            <a:r>
              <a:rPr lang="en-US" sz="4000" smtClean="0"/>
              <a:t>Evidence-based Interventions to Reduce Newborn Deaths</a:t>
            </a:r>
          </a:p>
        </p:txBody>
      </p:sp>
      <p:graphicFrame>
        <p:nvGraphicFramePr>
          <p:cNvPr id="1026" name="Object 2"/>
          <p:cNvGraphicFramePr>
            <a:graphicFrameLocks noChangeAspect="1"/>
          </p:cNvGraphicFramePr>
          <p:nvPr>
            <p:ph idx="1"/>
          </p:nvPr>
        </p:nvGraphicFramePr>
        <p:xfrm>
          <a:off x="0" y="685800"/>
          <a:ext cx="8001000" cy="4875213"/>
        </p:xfrm>
        <a:graphic>
          <a:graphicData uri="http://schemas.openxmlformats.org/presentationml/2006/ole">
            <p:oleObj spid="_x0000_s81922" name="Chart" r:id="rId4" imgW="8229600" imgH="5848350" progId="MSGraph.Chart.8">
              <p:embed followColorScheme="full"/>
            </p:oleObj>
          </a:graphicData>
        </a:graphic>
      </p:graphicFrame>
      <p:sp>
        <p:nvSpPr>
          <p:cNvPr id="1028" name="Text Box 4"/>
          <p:cNvSpPr txBox="1">
            <a:spLocks noChangeArrowheads="1"/>
          </p:cNvSpPr>
          <p:nvPr/>
        </p:nvSpPr>
        <p:spPr bwMode="auto">
          <a:xfrm>
            <a:off x="4533900" y="2227263"/>
            <a:ext cx="1821332" cy="1569660"/>
          </a:xfrm>
          <a:prstGeom prst="rect">
            <a:avLst/>
          </a:prstGeom>
          <a:noFill/>
          <a:ln w="9525">
            <a:noFill/>
            <a:miter lim="800000"/>
            <a:headEnd/>
            <a:tailEnd/>
          </a:ln>
        </p:spPr>
        <p:txBody>
          <a:bodyPr wrap="none">
            <a:spAutoFit/>
          </a:bodyPr>
          <a:lstStyle/>
          <a:p>
            <a:pPr algn="ctr"/>
            <a:r>
              <a:rPr lang="en-US" sz="1600" b="1" dirty="0">
                <a:solidFill>
                  <a:schemeClr val="bg1"/>
                </a:solidFill>
              </a:rPr>
              <a:t>Infection</a:t>
            </a:r>
          </a:p>
          <a:p>
            <a:pPr algn="ctr"/>
            <a:r>
              <a:rPr lang="en-US" sz="1600" b="1" dirty="0">
                <a:solidFill>
                  <a:schemeClr val="bg1"/>
                </a:solidFill>
              </a:rPr>
              <a:t>36%</a:t>
            </a:r>
          </a:p>
          <a:p>
            <a:pPr algn="ctr"/>
            <a:endParaRPr lang="en-US" sz="1600" b="1" dirty="0">
              <a:solidFill>
                <a:schemeClr val="bg1"/>
              </a:solidFill>
            </a:endParaRPr>
          </a:p>
          <a:p>
            <a:pPr algn="ctr"/>
            <a:r>
              <a:rPr lang="en-US" sz="1600" b="1" dirty="0">
                <a:solidFill>
                  <a:schemeClr val="bg1"/>
                </a:solidFill>
              </a:rPr>
              <a:t>Sepsis/Pneumonia</a:t>
            </a:r>
          </a:p>
          <a:p>
            <a:pPr algn="ctr"/>
            <a:r>
              <a:rPr lang="en-US" sz="1600" b="1" dirty="0">
                <a:solidFill>
                  <a:schemeClr val="bg1"/>
                </a:solidFill>
              </a:rPr>
              <a:t>Tetanus</a:t>
            </a:r>
          </a:p>
          <a:p>
            <a:pPr algn="ctr"/>
            <a:r>
              <a:rPr lang="en-US" sz="1600" b="1" dirty="0">
                <a:solidFill>
                  <a:schemeClr val="bg1"/>
                </a:solidFill>
              </a:rPr>
              <a:t>Diarrhea</a:t>
            </a:r>
          </a:p>
        </p:txBody>
      </p:sp>
      <p:sp>
        <p:nvSpPr>
          <p:cNvPr id="1029" name="Text Box 5"/>
          <p:cNvSpPr txBox="1">
            <a:spLocks noChangeArrowheads="1"/>
          </p:cNvSpPr>
          <p:nvPr/>
        </p:nvSpPr>
        <p:spPr bwMode="auto">
          <a:xfrm>
            <a:off x="4151313" y="4387850"/>
            <a:ext cx="1003801" cy="584775"/>
          </a:xfrm>
          <a:prstGeom prst="rect">
            <a:avLst/>
          </a:prstGeom>
          <a:noFill/>
          <a:ln w="9525">
            <a:noFill/>
            <a:miter lim="800000"/>
            <a:headEnd/>
            <a:tailEnd/>
          </a:ln>
        </p:spPr>
        <p:txBody>
          <a:bodyPr wrap="none">
            <a:spAutoFit/>
          </a:bodyPr>
          <a:lstStyle/>
          <a:p>
            <a:pPr algn="ctr"/>
            <a:r>
              <a:rPr lang="en-US" sz="1600" b="1" dirty="0">
                <a:solidFill>
                  <a:schemeClr val="bg1"/>
                </a:solidFill>
              </a:rPr>
              <a:t>Asphyxia</a:t>
            </a:r>
          </a:p>
          <a:p>
            <a:pPr algn="ctr"/>
            <a:r>
              <a:rPr lang="en-US" sz="1600" b="1" dirty="0">
                <a:solidFill>
                  <a:schemeClr val="bg1"/>
                </a:solidFill>
              </a:rPr>
              <a:t>23%</a:t>
            </a:r>
          </a:p>
        </p:txBody>
      </p:sp>
      <p:sp>
        <p:nvSpPr>
          <p:cNvPr id="1030" name="Text Box 6"/>
          <p:cNvSpPr txBox="1">
            <a:spLocks noChangeArrowheads="1"/>
          </p:cNvSpPr>
          <p:nvPr/>
        </p:nvSpPr>
        <p:spPr bwMode="auto">
          <a:xfrm>
            <a:off x="3108325" y="4235450"/>
            <a:ext cx="727075" cy="581025"/>
          </a:xfrm>
          <a:prstGeom prst="rect">
            <a:avLst/>
          </a:prstGeom>
          <a:noFill/>
          <a:ln w="9525">
            <a:noFill/>
            <a:miter lim="800000"/>
            <a:headEnd/>
            <a:tailEnd/>
          </a:ln>
        </p:spPr>
        <p:txBody>
          <a:bodyPr wrap="none">
            <a:spAutoFit/>
          </a:bodyPr>
          <a:lstStyle/>
          <a:p>
            <a:pPr algn="ctr"/>
            <a:r>
              <a:rPr lang="en-US" sz="1600" b="1" dirty="0">
                <a:solidFill>
                  <a:schemeClr val="bg1"/>
                </a:solidFill>
              </a:rPr>
              <a:t>Other</a:t>
            </a:r>
          </a:p>
          <a:p>
            <a:pPr algn="ctr"/>
            <a:r>
              <a:rPr lang="en-US" sz="1600" b="1" dirty="0">
                <a:solidFill>
                  <a:schemeClr val="bg1"/>
                </a:solidFill>
              </a:rPr>
              <a:t>7%</a:t>
            </a:r>
          </a:p>
        </p:txBody>
      </p:sp>
      <p:sp>
        <p:nvSpPr>
          <p:cNvPr id="1031" name="Text Box 7"/>
          <p:cNvSpPr txBox="1">
            <a:spLocks noChangeArrowheads="1"/>
          </p:cNvSpPr>
          <p:nvPr/>
        </p:nvSpPr>
        <p:spPr bwMode="auto">
          <a:xfrm>
            <a:off x="2819400" y="2635250"/>
            <a:ext cx="1600200" cy="825500"/>
          </a:xfrm>
          <a:prstGeom prst="rect">
            <a:avLst/>
          </a:prstGeom>
          <a:noFill/>
          <a:ln w="9525">
            <a:noFill/>
            <a:miter lim="800000"/>
            <a:headEnd/>
            <a:tailEnd/>
          </a:ln>
        </p:spPr>
        <p:txBody>
          <a:bodyPr>
            <a:spAutoFit/>
          </a:bodyPr>
          <a:lstStyle/>
          <a:p>
            <a:pPr algn="ctr"/>
            <a:r>
              <a:rPr lang="en-US" sz="1600" b="1" dirty="0">
                <a:solidFill>
                  <a:schemeClr val="bg1"/>
                </a:solidFill>
              </a:rPr>
              <a:t>Complications of Prematurity</a:t>
            </a:r>
          </a:p>
          <a:p>
            <a:pPr algn="ctr"/>
            <a:r>
              <a:rPr lang="en-US" sz="1600" b="1" dirty="0">
                <a:solidFill>
                  <a:schemeClr val="bg1"/>
                </a:solidFill>
              </a:rPr>
              <a:t>27%</a:t>
            </a:r>
          </a:p>
        </p:txBody>
      </p:sp>
      <p:sp>
        <p:nvSpPr>
          <p:cNvPr id="1032" name="Text Box 8"/>
          <p:cNvSpPr txBox="1">
            <a:spLocks noChangeArrowheads="1"/>
          </p:cNvSpPr>
          <p:nvPr/>
        </p:nvSpPr>
        <p:spPr bwMode="auto">
          <a:xfrm>
            <a:off x="3870325" y="1720850"/>
            <a:ext cx="745717" cy="830997"/>
          </a:xfrm>
          <a:prstGeom prst="rect">
            <a:avLst/>
          </a:prstGeom>
          <a:noFill/>
          <a:ln w="9525">
            <a:noFill/>
            <a:miter lim="800000"/>
            <a:headEnd/>
            <a:tailEnd/>
          </a:ln>
        </p:spPr>
        <p:txBody>
          <a:bodyPr wrap="none">
            <a:spAutoFit/>
          </a:bodyPr>
          <a:lstStyle/>
          <a:p>
            <a:pPr algn="ctr"/>
            <a:r>
              <a:rPr lang="en-US" sz="1600" b="1" dirty="0">
                <a:solidFill>
                  <a:schemeClr val="bg1"/>
                </a:solidFill>
              </a:rPr>
              <a:t>Cong. </a:t>
            </a:r>
          </a:p>
          <a:p>
            <a:pPr algn="ctr"/>
            <a:r>
              <a:rPr lang="en-US" sz="1600" b="1" dirty="0" err="1">
                <a:solidFill>
                  <a:schemeClr val="bg1"/>
                </a:solidFill>
              </a:rPr>
              <a:t>Anom</a:t>
            </a:r>
            <a:endParaRPr lang="en-US" sz="1600" b="1" dirty="0">
              <a:solidFill>
                <a:schemeClr val="bg1"/>
              </a:solidFill>
            </a:endParaRPr>
          </a:p>
          <a:p>
            <a:pPr algn="ctr"/>
            <a:r>
              <a:rPr lang="en-US" sz="1600" b="1" dirty="0">
                <a:solidFill>
                  <a:schemeClr val="bg1"/>
                </a:solidFill>
              </a:rPr>
              <a:t>7%</a:t>
            </a:r>
          </a:p>
        </p:txBody>
      </p:sp>
      <p:sp>
        <p:nvSpPr>
          <p:cNvPr id="1033" name="Rectangle 9"/>
          <p:cNvSpPr>
            <a:spLocks noChangeArrowheads="1"/>
          </p:cNvSpPr>
          <p:nvPr/>
        </p:nvSpPr>
        <p:spPr bwMode="auto">
          <a:xfrm>
            <a:off x="3505200" y="6283325"/>
            <a:ext cx="5256213" cy="574675"/>
          </a:xfrm>
          <a:prstGeom prst="rect">
            <a:avLst/>
          </a:prstGeom>
          <a:solidFill>
            <a:srgbClr val="FFFFFF"/>
          </a:solidFill>
          <a:ln w="9525" algn="ctr">
            <a:solidFill>
              <a:srgbClr val="000000"/>
            </a:solidFill>
            <a:miter lim="800000"/>
            <a:headEnd/>
            <a:tailEnd/>
          </a:ln>
        </p:spPr>
        <p:txBody>
          <a:bodyPr/>
          <a:lstStyle/>
          <a:p>
            <a:pPr algn="ctr"/>
            <a:r>
              <a:rPr lang="en-US" sz="1600" b="1" dirty="0">
                <a:solidFill>
                  <a:schemeClr val="bg1"/>
                </a:solidFill>
              </a:rPr>
              <a:t>Low birth weight is a significant</a:t>
            </a:r>
          </a:p>
          <a:p>
            <a:pPr algn="ctr"/>
            <a:r>
              <a:rPr lang="en-US" sz="1600" b="1" dirty="0">
                <a:solidFill>
                  <a:schemeClr val="bg1"/>
                </a:solidFill>
              </a:rPr>
              <a:t>contributor in 40–70% of neonatal deaths</a:t>
            </a:r>
            <a:r>
              <a:rPr lang="en-US" sz="1100" b="1" dirty="0">
                <a:solidFill>
                  <a:schemeClr val="bg1"/>
                </a:solidFill>
              </a:rPr>
              <a:t>.</a:t>
            </a:r>
          </a:p>
          <a:p>
            <a:endParaRPr lang="en-US" sz="1200" dirty="0">
              <a:solidFill>
                <a:schemeClr val="bg1"/>
              </a:solidFill>
            </a:endParaRPr>
          </a:p>
        </p:txBody>
      </p:sp>
      <p:sp>
        <p:nvSpPr>
          <p:cNvPr id="1034" name="Rectangle 10"/>
          <p:cNvSpPr>
            <a:spLocks noChangeArrowheads="1"/>
          </p:cNvSpPr>
          <p:nvPr/>
        </p:nvSpPr>
        <p:spPr bwMode="auto">
          <a:xfrm>
            <a:off x="6553200" y="1416050"/>
            <a:ext cx="2438400" cy="2667000"/>
          </a:xfrm>
          <a:prstGeom prst="rect">
            <a:avLst/>
          </a:prstGeom>
          <a:noFill/>
          <a:ln w="9525" algn="ctr">
            <a:noFill/>
            <a:miter lim="800000"/>
            <a:headEnd/>
            <a:tailEnd/>
          </a:ln>
        </p:spPr>
        <p:txBody>
          <a:bodyPr/>
          <a:lstStyle/>
          <a:p>
            <a:r>
              <a:rPr lang="en-US" b="1"/>
              <a:t>Tetanus Toxoid Immunization of Mother</a:t>
            </a:r>
          </a:p>
          <a:p>
            <a:r>
              <a:rPr lang="en-US" b="1"/>
              <a:t>Clean Delivery</a:t>
            </a:r>
          </a:p>
          <a:p>
            <a:r>
              <a:rPr lang="en-US" b="1"/>
              <a:t>Cord Care</a:t>
            </a:r>
          </a:p>
          <a:p>
            <a:r>
              <a:rPr lang="en-US" b="1"/>
              <a:t>Early &amp; Exclusive     </a:t>
            </a:r>
          </a:p>
          <a:p>
            <a:r>
              <a:rPr lang="en-US" b="1"/>
              <a:t>   Breastfeeding</a:t>
            </a:r>
          </a:p>
          <a:p>
            <a:r>
              <a:rPr lang="en-US" b="1"/>
              <a:t>Antibiotics for mother and baby</a:t>
            </a:r>
          </a:p>
        </p:txBody>
      </p:sp>
      <p:sp>
        <p:nvSpPr>
          <p:cNvPr id="1035" name="Rectangle 11"/>
          <p:cNvSpPr>
            <a:spLocks noChangeArrowheads="1"/>
          </p:cNvSpPr>
          <p:nvPr/>
        </p:nvSpPr>
        <p:spPr bwMode="auto">
          <a:xfrm>
            <a:off x="6400800" y="4768850"/>
            <a:ext cx="2743200" cy="914400"/>
          </a:xfrm>
          <a:prstGeom prst="rect">
            <a:avLst/>
          </a:prstGeom>
          <a:noFill/>
          <a:ln w="9525" algn="ctr">
            <a:noFill/>
            <a:miter lim="800000"/>
            <a:headEnd/>
            <a:tailEnd/>
          </a:ln>
        </p:spPr>
        <p:txBody>
          <a:bodyPr/>
          <a:lstStyle/>
          <a:p>
            <a:r>
              <a:rPr lang="en-US" b="1"/>
              <a:t>Warming </a:t>
            </a:r>
          </a:p>
          <a:p>
            <a:r>
              <a:rPr lang="en-US" b="1"/>
              <a:t>Resuscitation</a:t>
            </a:r>
          </a:p>
          <a:p>
            <a:r>
              <a:rPr lang="en-US" b="1"/>
              <a:t>Skilled Birth Attendants</a:t>
            </a:r>
          </a:p>
        </p:txBody>
      </p:sp>
      <p:sp>
        <p:nvSpPr>
          <p:cNvPr id="1036" name="Rectangle 12"/>
          <p:cNvSpPr>
            <a:spLocks noChangeArrowheads="1"/>
          </p:cNvSpPr>
          <p:nvPr/>
        </p:nvSpPr>
        <p:spPr bwMode="auto">
          <a:xfrm>
            <a:off x="304800" y="1416050"/>
            <a:ext cx="2819400" cy="762000"/>
          </a:xfrm>
          <a:prstGeom prst="rect">
            <a:avLst/>
          </a:prstGeom>
          <a:noFill/>
          <a:ln w="9525">
            <a:noFill/>
            <a:miter lim="800000"/>
            <a:headEnd/>
            <a:tailEnd/>
          </a:ln>
        </p:spPr>
        <p:txBody>
          <a:bodyPr/>
          <a:lstStyle/>
          <a:p>
            <a:r>
              <a:rPr lang="en-US" b="1" dirty="0"/>
              <a:t>Syphilis Control </a:t>
            </a:r>
          </a:p>
          <a:p>
            <a:r>
              <a:rPr lang="en-US" b="1" dirty="0" err="1"/>
              <a:t>Folate</a:t>
            </a:r>
            <a:r>
              <a:rPr lang="en-US" b="1" dirty="0"/>
              <a:t> Supplementation</a:t>
            </a:r>
          </a:p>
        </p:txBody>
      </p:sp>
      <p:sp>
        <p:nvSpPr>
          <p:cNvPr id="1037" name="Line 13"/>
          <p:cNvSpPr>
            <a:spLocks noChangeShapeType="1"/>
          </p:cNvSpPr>
          <p:nvPr/>
        </p:nvSpPr>
        <p:spPr bwMode="auto">
          <a:xfrm flipH="1">
            <a:off x="6172200" y="2025650"/>
            <a:ext cx="381000" cy="152400"/>
          </a:xfrm>
          <a:prstGeom prst="line">
            <a:avLst/>
          </a:prstGeom>
          <a:noFill/>
          <a:ln w="9525">
            <a:solidFill>
              <a:schemeClr val="tx1"/>
            </a:solidFill>
            <a:round/>
            <a:headEnd/>
            <a:tailEnd type="triangle" w="med" len="med"/>
          </a:ln>
        </p:spPr>
        <p:txBody>
          <a:bodyPr/>
          <a:lstStyle/>
          <a:p>
            <a:endParaRPr lang="en-US"/>
          </a:p>
        </p:txBody>
      </p:sp>
      <p:sp>
        <p:nvSpPr>
          <p:cNvPr id="1038" name="Line 14"/>
          <p:cNvSpPr>
            <a:spLocks noChangeShapeType="1"/>
          </p:cNvSpPr>
          <p:nvPr/>
        </p:nvSpPr>
        <p:spPr bwMode="auto">
          <a:xfrm flipH="1" flipV="1">
            <a:off x="5410200" y="5149850"/>
            <a:ext cx="914400" cy="76200"/>
          </a:xfrm>
          <a:prstGeom prst="line">
            <a:avLst/>
          </a:prstGeom>
          <a:noFill/>
          <a:ln w="9525">
            <a:solidFill>
              <a:schemeClr val="tx1"/>
            </a:solidFill>
            <a:round/>
            <a:headEnd/>
            <a:tailEnd type="triangle" w="med" len="med"/>
          </a:ln>
        </p:spPr>
        <p:txBody>
          <a:bodyPr/>
          <a:lstStyle/>
          <a:p>
            <a:endParaRPr lang="en-US"/>
          </a:p>
        </p:txBody>
      </p:sp>
      <p:sp>
        <p:nvSpPr>
          <p:cNvPr id="1039" name="Line 15"/>
          <p:cNvSpPr>
            <a:spLocks noChangeShapeType="1"/>
          </p:cNvSpPr>
          <p:nvPr/>
        </p:nvSpPr>
        <p:spPr bwMode="auto">
          <a:xfrm flipV="1">
            <a:off x="2971800" y="2025650"/>
            <a:ext cx="990600" cy="76200"/>
          </a:xfrm>
          <a:prstGeom prst="line">
            <a:avLst/>
          </a:prstGeom>
          <a:noFill/>
          <a:ln w="9525">
            <a:solidFill>
              <a:schemeClr val="tx1"/>
            </a:solidFill>
            <a:round/>
            <a:headEnd/>
            <a:tailEnd type="triangle" w="med" len="med"/>
          </a:ln>
        </p:spPr>
        <p:txBody>
          <a:bodyPr/>
          <a:lstStyle/>
          <a:p>
            <a:endParaRPr lang="en-US"/>
          </a:p>
        </p:txBody>
      </p:sp>
      <p:sp>
        <p:nvSpPr>
          <p:cNvPr id="1040" name="Text Box 16"/>
          <p:cNvSpPr txBox="1">
            <a:spLocks noChangeArrowheads="1"/>
          </p:cNvSpPr>
          <p:nvPr/>
        </p:nvSpPr>
        <p:spPr bwMode="auto">
          <a:xfrm>
            <a:off x="228600" y="6597650"/>
            <a:ext cx="2724150" cy="336550"/>
          </a:xfrm>
          <a:prstGeom prst="rect">
            <a:avLst/>
          </a:prstGeom>
          <a:noFill/>
          <a:ln w="9525">
            <a:noFill/>
            <a:miter lim="800000"/>
            <a:headEnd/>
            <a:tailEnd/>
          </a:ln>
        </p:spPr>
        <p:txBody>
          <a:bodyPr wrap="none">
            <a:spAutoFit/>
          </a:bodyPr>
          <a:lstStyle/>
          <a:p>
            <a:r>
              <a:rPr lang="en-US" sz="1600" b="1"/>
              <a:t>Adapted from Lancet 2005</a:t>
            </a:r>
          </a:p>
        </p:txBody>
      </p:sp>
      <p:sp>
        <p:nvSpPr>
          <p:cNvPr id="1041" name="Line 17"/>
          <p:cNvSpPr>
            <a:spLocks noChangeShapeType="1"/>
          </p:cNvSpPr>
          <p:nvPr/>
        </p:nvSpPr>
        <p:spPr bwMode="auto">
          <a:xfrm>
            <a:off x="2971800" y="2101850"/>
            <a:ext cx="228600" cy="533400"/>
          </a:xfrm>
          <a:prstGeom prst="line">
            <a:avLst/>
          </a:prstGeom>
          <a:noFill/>
          <a:ln w="9525">
            <a:solidFill>
              <a:schemeClr val="tx1"/>
            </a:solidFill>
            <a:round/>
            <a:headEnd/>
            <a:tailEnd type="triangle" w="med" len="med"/>
          </a:ln>
        </p:spPr>
        <p:txBody>
          <a:bodyPr/>
          <a:lstStyle/>
          <a:p>
            <a:endParaRPr lang="en-US"/>
          </a:p>
        </p:txBody>
      </p:sp>
      <p:sp>
        <p:nvSpPr>
          <p:cNvPr id="1042" name="Line 18"/>
          <p:cNvSpPr>
            <a:spLocks noChangeShapeType="1"/>
          </p:cNvSpPr>
          <p:nvPr/>
        </p:nvSpPr>
        <p:spPr bwMode="auto">
          <a:xfrm>
            <a:off x="2057400" y="5911850"/>
            <a:ext cx="1295400" cy="533400"/>
          </a:xfrm>
          <a:prstGeom prst="line">
            <a:avLst/>
          </a:prstGeom>
          <a:noFill/>
          <a:ln w="9525">
            <a:solidFill>
              <a:schemeClr val="tx1"/>
            </a:solidFill>
            <a:round/>
            <a:headEnd/>
            <a:tailEnd type="triangle" w="med" len="med"/>
          </a:ln>
        </p:spPr>
        <p:txBody>
          <a:bodyPr/>
          <a:lstStyle/>
          <a:p>
            <a:endParaRPr lang="en-US"/>
          </a:p>
        </p:txBody>
      </p:sp>
      <p:sp>
        <p:nvSpPr>
          <p:cNvPr id="1043" name="Text Box 19"/>
          <p:cNvSpPr txBox="1">
            <a:spLocks noChangeArrowheads="1"/>
          </p:cNvSpPr>
          <p:nvPr/>
        </p:nvSpPr>
        <p:spPr bwMode="auto">
          <a:xfrm>
            <a:off x="0" y="2406650"/>
            <a:ext cx="3090863" cy="923330"/>
          </a:xfrm>
          <a:prstGeom prst="rect">
            <a:avLst/>
          </a:prstGeom>
          <a:noFill/>
          <a:ln w="9525">
            <a:noFill/>
            <a:miter lim="800000"/>
            <a:headEnd/>
            <a:tailEnd/>
          </a:ln>
        </p:spPr>
        <p:txBody>
          <a:bodyPr>
            <a:spAutoFit/>
          </a:bodyPr>
          <a:lstStyle/>
          <a:p>
            <a:r>
              <a:rPr lang="en-US" b="1" dirty="0" smtClean="0"/>
              <a:t>M       malaria Control</a:t>
            </a:r>
            <a:endParaRPr lang="en-US" b="1" dirty="0"/>
          </a:p>
          <a:p>
            <a:r>
              <a:rPr lang="en-US" b="1" dirty="0" smtClean="0"/>
              <a:t>A  antenatal </a:t>
            </a:r>
            <a:r>
              <a:rPr lang="en-US" b="1" dirty="0" err="1"/>
              <a:t>Corticosteriod</a:t>
            </a:r>
            <a:endParaRPr lang="en-US" b="1" dirty="0"/>
          </a:p>
          <a:p>
            <a:r>
              <a:rPr lang="en-US" b="1" dirty="0" err="1" smtClean="0"/>
              <a:t>Tr</a:t>
            </a:r>
            <a:r>
              <a:rPr lang="en-US" b="1" dirty="0" smtClean="0"/>
              <a:t>    T/t </a:t>
            </a:r>
            <a:r>
              <a:rPr lang="en-US" b="1" dirty="0"/>
              <a:t>of </a:t>
            </a:r>
            <a:r>
              <a:rPr lang="en-US" b="1" dirty="0" err="1"/>
              <a:t>Bacteriuria</a:t>
            </a:r>
            <a:endParaRPr lang="en-US" b="1" dirty="0"/>
          </a:p>
        </p:txBody>
      </p:sp>
      <p:sp>
        <p:nvSpPr>
          <p:cNvPr id="1044" name="Rectangle 20"/>
          <p:cNvSpPr>
            <a:spLocks noChangeArrowheads="1"/>
          </p:cNvSpPr>
          <p:nvPr/>
        </p:nvSpPr>
        <p:spPr bwMode="auto">
          <a:xfrm>
            <a:off x="304800" y="4540250"/>
            <a:ext cx="2286000" cy="1371600"/>
          </a:xfrm>
          <a:prstGeom prst="rect">
            <a:avLst/>
          </a:prstGeom>
          <a:noFill/>
          <a:ln w="9525" algn="ctr">
            <a:noFill/>
            <a:miter lim="800000"/>
            <a:headEnd/>
            <a:tailEnd/>
          </a:ln>
        </p:spPr>
        <p:txBody>
          <a:bodyPr/>
          <a:lstStyle/>
          <a:p>
            <a:r>
              <a:rPr lang="en-US" b="1"/>
              <a:t>Kangaroo Mother Care</a:t>
            </a:r>
          </a:p>
          <a:p>
            <a:r>
              <a:rPr lang="en-US" b="1"/>
              <a:t>Birth Spacing</a:t>
            </a:r>
          </a:p>
          <a:p>
            <a:r>
              <a:rPr lang="en-US" b="1"/>
              <a:t>Maternal Nutrition</a:t>
            </a:r>
          </a:p>
        </p:txBody>
      </p:sp>
      <p:sp>
        <p:nvSpPr>
          <p:cNvPr id="1045" name="Line 21"/>
          <p:cNvSpPr>
            <a:spLocks noChangeShapeType="1"/>
          </p:cNvSpPr>
          <p:nvPr/>
        </p:nvSpPr>
        <p:spPr bwMode="auto">
          <a:xfrm>
            <a:off x="1676400" y="3397250"/>
            <a:ext cx="2133600" cy="2819400"/>
          </a:xfrm>
          <a:prstGeom prst="line">
            <a:avLst/>
          </a:prstGeom>
          <a:noFill/>
          <a:ln w="9525">
            <a:solidFill>
              <a:schemeClr val="tx1"/>
            </a:solidFill>
            <a:round/>
            <a:headEnd/>
            <a:tailEnd type="triangle" w="med" len="med"/>
          </a:ln>
        </p:spPr>
        <p:txBody>
          <a:bodyPr/>
          <a:lstStyle/>
          <a:p>
            <a:endParaRPr lang="en-US"/>
          </a:p>
        </p:txBody>
      </p:sp>
      <p:sp>
        <p:nvSpPr>
          <p:cNvPr id="1046" name="Line 22"/>
          <p:cNvSpPr>
            <a:spLocks noChangeShapeType="1"/>
          </p:cNvSpPr>
          <p:nvPr/>
        </p:nvSpPr>
        <p:spPr bwMode="auto">
          <a:xfrm>
            <a:off x="1676400" y="3397250"/>
            <a:ext cx="914400" cy="304800"/>
          </a:xfrm>
          <a:prstGeom prst="line">
            <a:avLst/>
          </a:prstGeom>
          <a:noFill/>
          <a:ln w="9525">
            <a:solidFill>
              <a:schemeClr val="tx1"/>
            </a:solidFill>
            <a:round/>
            <a:headEnd/>
            <a:tailEnd type="triangle" w="med" len="med"/>
          </a:ln>
        </p:spPr>
        <p:txBody>
          <a:bodyPr/>
          <a:lstStyle/>
          <a:p>
            <a:endParaRPr lang="en-US"/>
          </a:p>
        </p:txBody>
      </p:sp>
      <p:sp>
        <p:nvSpPr>
          <p:cNvPr id="23" name="Date Placeholder 22"/>
          <p:cNvSpPr>
            <a:spLocks noGrp="1"/>
          </p:cNvSpPr>
          <p:nvPr>
            <p:ph type="dt" sz="half" idx="10"/>
          </p:nvPr>
        </p:nvSpPr>
        <p:spPr/>
        <p:txBody>
          <a:bodyPr/>
          <a:lstStyle/>
          <a:p>
            <a:fld id="{BD11FBC5-A6E3-404A-ACEA-D54F091CA98B}" type="datetime1">
              <a:rPr lang="en-US" smtClean="0"/>
              <a:pPr/>
              <a:t>14/06/2010</a:t>
            </a:fld>
            <a:endParaRPr lang="en-US"/>
          </a:p>
        </p:txBody>
      </p:sp>
      <p:sp>
        <p:nvSpPr>
          <p:cNvPr id="24" name="Slide Number Placeholder 23"/>
          <p:cNvSpPr>
            <a:spLocks noGrp="1"/>
          </p:cNvSpPr>
          <p:nvPr>
            <p:ph type="sldNum" sz="quarter" idx="12"/>
          </p:nvPr>
        </p:nvSpPr>
        <p:spPr/>
        <p:txBody>
          <a:bodyPr/>
          <a:lstStyle/>
          <a:p>
            <a:fld id="{90597A16-8B8D-463B-A1AC-E16379E3177C}" type="slidenum">
              <a:rPr lang="en-US" smtClean="0"/>
              <a:pPr/>
              <a:t>18</a:t>
            </a:fld>
            <a:endParaRPr lang="en-US"/>
          </a:p>
        </p:txBody>
      </p:sp>
    </p:spTree>
  </p:cSld>
  <p:clrMapOvr>
    <a:masterClrMapping/>
  </p:clrMapOvr>
  <p:transition>
    <p:dissolve/>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8305800" cy="762000"/>
          </a:xfrm>
        </p:spPr>
        <p:txBody>
          <a:bodyPr/>
          <a:lstStyle/>
          <a:p>
            <a:r>
              <a:rPr lang="en-US" b="1" dirty="0" smtClean="0">
                <a:solidFill>
                  <a:srgbClr val="FF0000"/>
                </a:solidFill>
              </a:rPr>
              <a:t>Interventions to reduce neonatal mortality &amp; morbidity</a:t>
            </a:r>
            <a:endParaRPr lang="en-US" b="1" dirty="0">
              <a:solidFill>
                <a:srgbClr val="FF0000"/>
              </a:solidFill>
            </a:endParaRPr>
          </a:p>
        </p:txBody>
      </p:sp>
      <p:pic>
        <p:nvPicPr>
          <p:cNvPr id="26626" name="Picture 2"/>
          <p:cNvPicPr>
            <a:picLocks noGrp="1" noChangeAspect="1" noChangeArrowheads="1"/>
          </p:cNvPicPr>
          <p:nvPr>
            <p:ph idx="1"/>
          </p:nvPr>
        </p:nvPicPr>
        <p:blipFill>
          <a:blip r:embed="rId2"/>
          <a:srcRect/>
          <a:stretch>
            <a:fillRect/>
          </a:stretch>
        </p:blipFill>
        <p:spPr bwMode="auto">
          <a:xfrm>
            <a:off x="0" y="1219200"/>
            <a:ext cx="9144000" cy="5638800"/>
          </a:xfrm>
          <a:prstGeom prst="rect">
            <a:avLst/>
          </a:prstGeom>
          <a:solidFill>
            <a:schemeClr val="bg1"/>
          </a:solidFill>
          <a:ln w="9525">
            <a:noFill/>
            <a:miter lim="800000"/>
            <a:headEnd/>
            <a:tailEnd/>
          </a:ln>
          <a:effectLst/>
        </p:spPr>
      </p:pic>
      <p:sp>
        <p:nvSpPr>
          <p:cNvPr id="4" name="Date Placeholder 3"/>
          <p:cNvSpPr>
            <a:spLocks noGrp="1"/>
          </p:cNvSpPr>
          <p:nvPr>
            <p:ph type="dt" sz="half" idx="10"/>
          </p:nvPr>
        </p:nvSpPr>
        <p:spPr/>
        <p:txBody>
          <a:bodyPr/>
          <a:lstStyle/>
          <a:p>
            <a:fld id="{C6C678C8-07EB-4201-865A-6D50D799A0DA}"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19</a:t>
            </a:fld>
            <a:endParaRPr lang="en-US"/>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Contents </a:t>
            </a:r>
            <a:endParaRPr lang="en-US" dirty="0"/>
          </a:p>
        </p:txBody>
      </p:sp>
      <p:sp>
        <p:nvSpPr>
          <p:cNvPr id="3" name="Content Placeholder 2"/>
          <p:cNvSpPr>
            <a:spLocks noGrp="1"/>
          </p:cNvSpPr>
          <p:nvPr>
            <p:ph idx="1"/>
          </p:nvPr>
        </p:nvSpPr>
        <p:spPr/>
        <p:txBody>
          <a:bodyPr>
            <a:noAutofit/>
          </a:bodyPr>
          <a:lstStyle/>
          <a:p>
            <a:r>
              <a:rPr lang="en-US" sz="3600" dirty="0" smtClean="0">
                <a:latin typeface="Times New Roman" pitchFamily="18" charset="0"/>
                <a:cs typeface="Times New Roman" pitchFamily="18" charset="0"/>
              </a:rPr>
              <a:t>Magnitude: child morbidity &amp; mortality</a:t>
            </a:r>
          </a:p>
          <a:p>
            <a:r>
              <a:rPr lang="en-US" sz="3600" dirty="0" smtClean="0">
                <a:latin typeface="Times New Roman" pitchFamily="18" charset="0"/>
                <a:cs typeface="Times New Roman" pitchFamily="18" charset="0"/>
              </a:rPr>
              <a:t>Causes &amp; timing of childhood deaths</a:t>
            </a:r>
          </a:p>
          <a:p>
            <a:r>
              <a:rPr lang="en-US" sz="3600" dirty="0" smtClean="0">
                <a:latin typeface="Times New Roman" pitchFamily="18" charset="0"/>
                <a:cs typeface="Times New Roman" pitchFamily="18" charset="0"/>
              </a:rPr>
              <a:t>Evidence for child survival interventions</a:t>
            </a:r>
          </a:p>
          <a:p>
            <a:pPr algn="ctr">
              <a:spcBef>
                <a:spcPct val="50000"/>
              </a:spcBef>
            </a:pPr>
            <a:r>
              <a:rPr lang="en-US" sz="3600" dirty="0" smtClean="0">
                <a:latin typeface="Times New Roman" pitchFamily="18" charset="0"/>
                <a:cs typeface="Times New Roman" pitchFamily="18" charset="0"/>
              </a:rPr>
              <a:t>Models of child survival interventions</a:t>
            </a:r>
          </a:p>
          <a:p>
            <a:pPr algn="ctr">
              <a:spcBef>
                <a:spcPct val="50000"/>
              </a:spcBef>
            </a:pPr>
            <a:r>
              <a:rPr lang="en-US" sz="3600" dirty="0" smtClean="0">
                <a:latin typeface="Times New Roman" pitchFamily="18" charset="0"/>
                <a:cs typeface="Times New Roman" pitchFamily="18" charset="0"/>
              </a:rPr>
              <a:t>Overview of Challenges to Delivery of Effective CS Interventions</a:t>
            </a:r>
          </a:p>
          <a:p>
            <a:pPr algn="ctr">
              <a:spcBef>
                <a:spcPct val="50000"/>
              </a:spcBef>
            </a:pPr>
            <a:endParaRPr lang="en-US" sz="3600" dirty="0" smtClean="0">
              <a:latin typeface="Times New Roman" pitchFamily="18" charset="0"/>
              <a:cs typeface="Times New Roman" pitchFamily="18" charset="0"/>
            </a:endParaRPr>
          </a:p>
          <a:p>
            <a:endParaRPr lang="en-US" sz="3600" dirty="0">
              <a:latin typeface="Times New Roman" pitchFamily="18" charset="0"/>
              <a:cs typeface="Times New Roman" pitchFamily="18" charset="0"/>
            </a:endParaRPr>
          </a:p>
        </p:txBody>
      </p:sp>
      <p:sp>
        <p:nvSpPr>
          <p:cNvPr id="4" name="Date Placeholder 3"/>
          <p:cNvSpPr>
            <a:spLocks noGrp="1"/>
          </p:cNvSpPr>
          <p:nvPr>
            <p:ph type="dt" sz="half" idx="10"/>
          </p:nvPr>
        </p:nvSpPr>
        <p:spPr/>
        <p:txBody>
          <a:bodyPr/>
          <a:lstStyle/>
          <a:p>
            <a:fld id="{13676E4C-6DF4-4FBB-BC18-ECB1A07B48F6}"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2</a:t>
            </a:fld>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wipe(down)">
                                      <p:cBhvr>
                                        <p:cTn id="7" dur="500"/>
                                        <p:tgtEl>
                                          <p:spTgt spid="3">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wipe(down)">
                                      <p:cBhvr>
                                        <p:cTn id="10" dur="500"/>
                                        <p:tgtEl>
                                          <p:spTgt spid="3">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wipe(down)">
                                      <p:cBhvr>
                                        <p:cTn id="13" dur="500"/>
                                        <p:tgtEl>
                                          <p:spTgt spid="3">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wipe(down)">
                                      <p:cBhvr>
                                        <p:cTn id="16" dur="500"/>
                                        <p:tgtEl>
                                          <p:spTgt spid="3">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wipe(down)">
                                      <p:cBhvr>
                                        <p:cTn id="19" dur="5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allAtOnce"/>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62" name="Rectangle 2"/>
          <p:cNvSpPr>
            <a:spLocks noGrp="1" noChangeArrowheads="1"/>
          </p:cNvSpPr>
          <p:nvPr>
            <p:ph type="title"/>
          </p:nvPr>
        </p:nvSpPr>
        <p:spPr>
          <a:xfrm>
            <a:off x="0" y="1905000"/>
            <a:ext cx="3429000" cy="4343400"/>
          </a:xfrm>
        </p:spPr>
        <p:txBody>
          <a:bodyPr>
            <a:normAutofit/>
          </a:bodyPr>
          <a:lstStyle/>
          <a:p>
            <a:endParaRPr lang="en-US" sz="2400" dirty="0">
              <a:solidFill>
                <a:srgbClr val="FF0000"/>
              </a:solidFill>
              <a:latin typeface="Times New Roman" pitchFamily="18" charset="0"/>
              <a:cs typeface="Times New Roman" pitchFamily="18" charset="0"/>
            </a:endParaRPr>
          </a:p>
        </p:txBody>
      </p:sp>
      <p:pic>
        <p:nvPicPr>
          <p:cNvPr id="245765" name="Picture 5" descr="cs eb interventions deaths averted"/>
          <p:cNvPicPr>
            <a:picLocks noChangeAspect="1" noChangeArrowheads="1"/>
          </p:cNvPicPr>
          <p:nvPr/>
        </p:nvPicPr>
        <p:blipFill>
          <a:blip r:embed="rId3"/>
          <a:srcRect/>
          <a:stretch>
            <a:fillRect/>
          </a:stretch>
        </p:blipFill>
        <p:spPr bwMode="auto">
          <a:xfrm>
            <a:off x="228600" y="762000"/>
            <a:ext cx="8686800" cy="6096000"/>
          </a:xfrm>
          <a:prstGeom prst="rect">
            <a:avLst/>
          </a:prstGeom>
          <a:solidFill>
            <a:schemeClr val="tx1"/>
          </a:solidFill>
          <a:ln w="228600" cap="sq" cmpd="thickThin">
            <a:solidFill>
              <a:srgbClr val="000000"/>
            </a:solidFill>
            <a:prstDash val="solid"/>
            <a:miter lim="800000"/>
          </a:ln>
          <a:effectLst>
            <a:innerShdw blurRad="76200">
              <a:srgbClr val="000000"/>
            </a:innerShdw>
          </a:effectLst>
        </p:spPr>
      </p:pic>
      <p:sp>
        <p:nvSpPr>
          <p:cNvPr id="245767" name="Text Box 7"/>
          <p:cNvSpPr txBox="1">
            <a:spLocks noChangeArrowheads="1"/>
          </p:cNvSpPr>
          <p:nvPr/>
        </p:nvSpPr>
        <p:spPr bwMode="auto">
          <a:xfrm>
            <a:off x="228600" y="6613525"/>
            <a:ext cx="2590800" cy="244475"/>
          </a:xfrm>
          <a:prstGeom prst="rect">
            <a:avLst/>
          </a:prstGeom>
          <a:noFill/>
          <a:ln w="9525">
            <a:noFill/>
            <a:miter lim="800000"/>
            <a:headEnd/>
            <a:tailEnd/>
          </a:ln>
          <a:effectLst/>
        </p:spPr>
        <p:txBody>
          <a:bodyPr>
            <a:spAutoFit/>
          </a:bodyPr>
          <a:lstStyle/>
          <a:p>
            <a:r>
              <a:rPr lang="en-US" sz="1000" i="1"/>
              <a:t>Source: Jones, G. et al.  Lancet, July 2003</a:t>
            </a:r>
          </a:p>
        </p:txBody>
      </p:sp>
      <p:sp>
        <p:nvSpPr>
          <p:cNvPr id="5" name="Date Placeholder 4"/>
          <p:cNvSpPr>
            <a:spLocks noGrp="1"/>
          </p:cNvSpPr>
          <p:nvPr>
            <p:ph type="dt" sz="half" idx="10"/>
          </p:nvPr>
        </p:nvSpPr>
        <p:spPr/>
        <p:txBody>
          <a:bodyPr/>
          <a:lstStyle/>
          <a:p>
            <a:fld id="{247795F0-C037-433F-8412-A5465533ACE4}"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20</a:t>
            </a:fld>
            <a:endParaRPr lang="en-US"/>
          </a:p>
        </p:txBody>
      </p:sp>
      <p:sp>
        <p:nvSpPr>
          <p:cNvPr id="7" name="TextBox 6"/>
          <p:cNvSpPr txBox="1"/>
          <p:nvPr/>
        </p:nvSpPr>
        <p:spPr>
          <a:xfrm>
            <a:off x="457200" y="0"/>
            <a:ext cx="8686800" cy="646331"/>
          </a:xfrm>
          <a:prstGeom prst="rect">
            <a:avLst/>
          </a:prstGeom>
          <a:noFill/>
        </p:spPr>
        <p:txBody>
          <a:bodyPr wrap="square" rtlCol="0">
            <a:spAutoFit/>
          </a:bodyPr>
          <a:lstStyle/>
          <a:p>
            <a:r>
              <a:rPr lang="en-US" sz="3600" b="1" dirty="0" smtClean="0">
                <a:solidFill>
                  <a:srgbClr val="FF0000"/>
                </a:solidFill>
                <a:latin typeface="Times New Roman" pitchFamily="18" charset="0"/>
                <a:cs typeface="Times New Roman" pitchFamily="18" charset="0"/>
              </a:rPr>
              <a:t>Interventions to reduce </a:t>
            </a:r>
            <a:r>
              <a:rPr lang="en-US" sz="3600" b="1" dirty="0" err="1" smtClean="0">
                <a:solidFill>
                  <a:srgbClr val="FF0000"/>
                </a:solidFill>
                <a:latin typeface="Times New Roman" pitchFamily="18" charset="0"/>
                <a:cs typeface="Times New Roman" pitchFamily="18" charset="0"/>
              </a:rPr>
              <a:t>underfive</a:t>
            </a:r>
            <a:r>
              <a:rPr lang="en-US" sz="3600" b="1" dirty="0" smtClean="0">
                <a:solidFill>
                  <a:srgbClr val="FF0000"/>
                </a:solidFill>
                <a:latin typeface="Times New Roman" pitchFamily="18" charset="0"/>
                <a:cs typeface="Times New Roman" pitchFamily="18" charset="0"/>
              </a:rPr>
              <a:t> mortality</a:t>
            </a:r>
            <a:endParaRPr lang="en-US" sz="3600" b="1" dirty="0">
              <a:solidFill>
                <a:srgbClr val="FF0000"/>
              </a:solidFill>
              <a:latin typeface="Times New Roman" pitchFamily="18" charset="0"/>
              <a:cs typeface="Times New Roman" pitchFamily="18" charset="0"/>
            </a:endParaRPr>
          </a:p>
        </p:txBody>
      </p:sp>
    </p:spTree>
  </p:cSld>
  <p:clrMapOvr>
    <a:masterClrMapping/>
  </p:clrMapOvr>
  <p:transition>
    <p:dissolve/>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6836" name="Text Box 52"/>
          <p:cNvSpPr txBox="1">
            <a:spLocks noChangeArrowheads="1"/>
          </p:cNvSpPr>
          <p:nvPr/>
        </p:nvSpPr>
        <p:spPr bwMode="auto">
          <a:xfrm>
            <a:off x="990600" y="254000"/>
            <a:ext cx="7159625" cy="579438"/>
          </a:xfrm>
          <a:prstGeom prst="rect">
            <a:avLst/>
          </a:prstGeom>
          <a:solidFill>
            <a:schemeClr val="accent2">
              <a:lumMod val="20000"/>
              <a:lumOff val="80000"/>
            </a:schemeClr>
          </a:solidFill>
          <a:ln w="9525">
            <a:noFill/>
            <a:miter lim="800000"/>
            <a:headEnd/>
            <a:tailEnd/>
          </a:ln>
          <a:effectLst/>
        </p:spPr>
        <p:txBody>
          <a:bodyPr wrap="square">
            <a:spAutoFit/>
          </a:bodyPr>
          <a:lstStyle/>
          <a:p>
            <a:r>
              <a:rPr lang="en-US" sz="3200" b="1" dirty="0">
                <a:solidFill>
                  <a:schemeClr val="bg1"/>
                </a:solidFill>
              </a:rPr>
              <a:t>Reducing Neonatal Mortality</a:t>
            </a:r>
          </a:p>
        </p:txBody>
      </p:sp>
      <p:sp>
        <p:nvSpPr>
          <p:cNvPr id="246839" name="Text Box 55"/>
          <p:cNvSpPr txBox="1">
            <a:spLocks noChangeArrowheads="1"/>
          </p:cNvSpPr>
          <p:nvPr/>
        </p:nvSpPr>
        <p:spPr bwMode="auto">
          <a:xfrm>
            <a:off x="990600" y="1981200"/>
            <a:ext cx="7924800" cy="3539430"/>
          </a:xfrm>
          <a:prstGeom prst="rect">
            <a:avLst/>
          </a:prstGeom>
          <a:solidFill>
            <a:schemeClr val="accent2">
              <a:lumMod val="20000"/>
              <a:lumOff val="80000"/>
            </a:schemeClr>
          </a:solidFill>
          <a:ln w="9525">
            <a:noFill/>
            <a:miter lim="800000"/>
            <a:headEnd/>
            <a:tailEnd/>
          </a:ln>
          <a:effectLst/>
        </p:spPr>
        <p:txBody>
          <a:bodyPr wrap="square">
            <a:spAutoFit/>
          </a:bodyPr>
          <a:lstStyle/>
          <a:p>
            <a:pPr eaLnBrk="1" hangingPunct="1">
              <a:spcBef>
                <a:spcPct val="20000"/>
              </a:spcBef>
            </a:pPr>
            <a:r>
              <a:rPr lang="en-US" sz="2800" dirty="0">
                <a:solidFill>
                  <a:schemeClr val="bg1"/>
                </a:solidFill>
              </a:rPr>
              <a:t>Resuscitation of newborn baby                          6-42%</a:t>
            </a:r>
          </a:p>
          <a:p>
            <a:pPr eaLnBrk="1" hangingPunct="1">
              <a:spcBef>
                <a:spcPct val="20000"/>
              </a:spcBef>
            </a:pPr>
            <a:r>
              <a:rPr lang="en-US" sz="2800" dirty="0">
                <a:solidFill>
                  <a:schemeClr val="bg1"/>
                </a:solidFill>
              </a:rPr>
              <a:t>Breastfeeding                                                   </a:t>
            </a:r>
            <a:r>
              <a:rPr lang="en-US" sz="2800" dirty="0" smtClean="0">
                <a:solidFill>
                  <a:schemeClr val="bg1"/>
                </a:solidFill>
              </a:rPr>
              <a:t>        </a:t>
            </a:r>
            <a:r>
              <a:rPr lang="en-US" sz="2800" dirty="0">
                <a:solidFill>
                  <a:schemeClr val="bg1"/>
                </a:solidFill>
              </a:rPr>
              <a:t>55-87%</a:t>
            </a:r>
          </a:p>
          <a:p>
            <a:pPr eaLnBrk="1" hangingPunct="1">
              <a:spcBef>
                <a:spcPct val="20000"/>
              </a:spcBef>
            </a:pPr>
            <a:r>
              <a:rPr lang="en-US" sz="2800" dirty="0">
                <a:solidFill>
                  <a:schemeClr val="bg1"/>
                </a:solidFill>
              </a:rPr>
              <a:t>Prevention and management                             18-42%</a:t>
            </a:r>
          </a:p>
          <a:p>
            <a:pPr eaLnBrk="1" hangingPunct="1">
              <a:spcBef>
                <a:spcPct val="20000"/>
              </a:spcBef>
            </a:pPr>
            <a:r>
              <a:rPr lang="en-US" sz="2800" dirty="0">
                <a:solidFill>
                  <a:schemeClr val="bg1"/>
                </a:solidFill>
              </a:rPr>
              <a:t>  of hypothermia   </a:t>
            </a:r>
          </a:p>
          <a:p>
            <a:pPr eaLnBrk="1" hangingPunct="1">
              <a:spcBef>
                <a:spcPct val="20000"/>
              </a:spcBef>
            </a:pPr>
            <a:r>
              <a:rPr lang="en-US" sz="2800" dirty="0">
                <a:solidFill>
                  <a:schemeClr val="bg1"/>
                </a:solidFill>
              </a:rPr>
              <a:t>Kangaroo mother care                                           51%</a:t>
            </a:r>
          </a:p>
          <a:p>
            <a:pPr eaLnBrk="1" hangingPunct="1">
              <a:spcBef>
                <a:spcPct val="20000"/>
              </a:spcBef>
            </a:pPr>
            <a:r>
              <a:rPr lang="en-US" sz="2800" dirty="0">
                <a:solidFill>
                  <a:schemeClr val="bg1"/>
                </a:solidFill>
              </a:rPr>
              <a:t>Community-based pneumonia                              27%</a:t>
            </a:r>
          </a:p>
          <a:p>
            <a:r>
              <a:rPr lang="en-US" sz="2800" dirty="0">
                <a:solidFill>
                  <a:schemeClr val="bg1"/>
                </a:solidFill>
              </a:rPr>
              <a:t>  case management</a:t>
            </a:r>
          </a:p>
        </p:txBody>
      </p:sp>
      <p:sp>
        <p:nvSpPr>
          <p:cNvPr id="246841" name="Text Box 57"/>
          <p:cNvSpPr txBox="1">
            <a:spLocks noChangeArrowheads="1"/>
          </p:cNvSpPr>
          <p:nvPr/>
        </p:nvSpPr>
        <p:spPr bwMode="auto">
          <a:xfrm>
            <a:off x="609600" y="1295400"/>
            <a:ext cx="8077200" cy="946150"/>
          </a:xfrm>
          <a:prstGeom prst="rect">
            <a:avLst/>
          </a:prstGeom>
          <a:noFill/>
          <a:ln w="9525">
            <a:noFill/>
            <a:miter lim="800000"/>
            <a:headEnd/>
            <a:tailEnd/>
          </a:ln>
          <a:effectLst/>
        </p:spPr>
        <p:txBody>
          <a:bodyPr>
            <a:spAutoFit/>
          </a:bodyPr>
          <a:lstStyle/>
          <a:p>
            <a:r>
              <a:rPr lang="en-US"/>
              <a:t>5 interventions and the percent reduction in neonatal mortality </a:t>
            </a:r>
          </a:p>
        </p:txBody>
      </p:sp>
      <p:sp>
        <p:nvSpPr>
          <p:cNvPr id="246842" name="Text Box 58"/>
          <p:cNvSpPr txBox="1">
            <a:spLocks noChangeArrowheads="1"/>
          </p:cNvSpPr>
          <p:nvPr/>
        </p:nvSpPr>
        <p:spPr bwMode="auto">
          <a:xfrm>
            <a:off x="152400" y="6461125"/>
            <a:ext cx="1981200" cy="396875"/>
          </a:xfrm>
          <a:prstGeom prst="rect">
            <a:avLst/>
          </a:prstGeom>
          <a:noFill/>
          <a:ln w="9525">
            <a:noFill/>
            <a:miter lim="800000"/>
            <a:headEnd/>
            <a:tailEnd/>
          </a:ln>
          <a:effectLst/>
        </p:spPr>
        <p:txBody>
          <a:bodyPr>
            <a:spAutoFit/>
          </a:bodyPr>
          <a:lstStyle/>
          <a:p>
            <a:r>
              <a:rPr lang="en-US" sz="1000" i="1"/>
              <a:t>Source: Darmstadt, G.L et al.  Lancet, March 2004</a:t>
            </a:r>
          </a:p>
        </p:txBody>
      </p:sp>
      <p:sp>
        <p:nvSpPr>
          <p:cNvPr id="6" name="Date Placeholder 5"/>
          <p:cNvSpPr>
            <a:spLocks noGrp="1"/>
          </p:cNvSpPr>
          <p:nvPr>
            <p:ph type="dt" sz="half" idx="10"/>
          </p:nvPr>
        </p:nvSpPr>
        <p:spPr/>
        <p:txBody>
          <a:bodyPr/>
          <a:lstStyle/>
          <a:p>
            <a:fld id="{F6BA2C97-3287-4B12-A886-9B4243670529}" type="datetime1">
              <a:rPr lang="en-US" smtClean="0"/>
              <a:pPr/>
              <a:t>14/06/2010</a:t>
            </a:fld>
            <a:endParaRPr lang="en-US"/>
          </a:p>
        </p:txBody>
      </p:sp>
      <p:sp>
        <p:nvSpPr>
          <p:cNvPr id="7" name="Slide Number Placeholder 6"/>
          <p:cNvSpPr>
            <a:spLocks noGrp="1"/>
          </p:cNvSpPr>
          <p:nvPr>
            <p:ph type="sldNum" sz="quarter" idx="12"/>
          </p:nvPr>
        </p:nvSpPr>
        <p:spPr/>
        <p:txBody>
          <a:bodyPr/>
          <a:lstStyle/>
          <a:p>
            <a:fld id="{C6070927-6CD2-4C67-9F00-69712D54E797}" type="slidenum">
              <a:rPr lang="en-US" smtClean="0"/>
              <a:pPr/>
              <a:t>21</a:t>
            </a:fld>
            <a:endParaRPr lang="en-US"/>
          </a:p>
        </p:txBody>
      </p:sp>
    </p:spTree>
  </p:cSld>
  <p:clrMapOvr>
    <a:masterClrMapping/>
  </p:clrMapOvr>
  <p:transition>
    <p:dissolve/>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p:cNvSpPr>
            <a:spLocks noGrp="1" noChangeArrowheads="1"/>
          </p:cNvSpPr>
          <p:nvPr>
            <p:ph type="title"/>
          </p:nvPr>
        </p:nvSpPr>
        <p:spPr/>
        <p:txBody>
          <a:bodyPr/>
          <a:lstStyle/>
          <a:p>
            <a:r>
              <a:rPr lang="en-US" sz="2800" b="1" dirty="0" smtClean="0">
                <a:latin typeface="Times New Roman" pitchFamily="18" charset="0"/>
                <a:cs typeface="Times New Roman" pitchFamily="18" charset="0"/>
              </a:rPr>
              <a:t> We have the Solution …….</a:t>
            </a:r>
          </a:p>
        </p:txBody>
      </p:sp>
      <p:sp>
        <p:nvSpPr>
          <p:cNvPr id="21507" name="Rectangle 3"/>
          <p:cNvSpPr>
            <a:spLocks noGrp="1" noChangeArrowheads="1"/>
          </p:cNvSpPr>
          <p:nvPr>
            <p:ph idx="1"/>
          </p:nvPr>
        </p:nvSpPr>
        <p:spPr/>
        <p:txBody>
          <a:bodyPr/>
          <a:lstStyle/>
          <a:p>
            <a:r>
              <a:rPr lang="en-US" sz="2800" dirty="0" smtClean="0">
                <a:latin typeface="Times New Roman" pitchFamily="18" charset="0"/>
                <a:cs typeface="Times New Roman" pitchFamily="18" charset="0"/>
              </a:rPr>
              <a:t>A mix of community and facility-based interventions</a:t>
            </a:r>
          </a:p>
          <a:p>
            <a:pPr>
              <a:buFontTx/>
              <a:buNone/>
            </a:pPr>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A mix of integrated  child health approaches</a:t>
            </a:r>
          </a:p>
          <a:p>
            <a:endParaRPr lang="en-US" sz="2800" dirty="0" smtClean="0">
              <a:latin typeface="Times New Roman" pitchFamily="18" charset="0"/>
              <a:cs typeface="Times New Roman" pitchFamily="18" charset="0"/>
            </a:endParaRPr>
          </a:p>
          <a:p>
            <a:r>
              <a:rPr lang="en-US" sz="2800" dirty="0" smtClean="0">
                <a:latin typeface="Times New Roman" pitchFamily="18" charset="0"/>
                <a:cs typeface="Times New Roman" pitchFamily="18" charset="0"/>
              </a:rPr>
              <a:t>Integrated management of neonatal and child hood illnesses is  proven tool</a:t>
            </a:r>
            <a:endParaRPr lang="en-GB" sz="2800" dirty="0" smtClean="0">
              <a:latin typeface="Times New Roman" pitchFamily="18" charset="0"/>
              <a:cs typeface="Times New Roman" pitchFamily="18" charset="0"/>
            </a:endParaRPr>
          </a:p>
          <a:p>
            <a:endParaRPr lang="en-US" dirty="0" smtClean="0"/>
          </a:p>
        </p:txBody>
      </p:sp>
      <p:sp>
        <p:nvSpPr>
          <p:cNvPr id="4" name="Date Placeholder 3"/>
          <p:cNvSpPr>
            <a:spLocks noGrp="1"/>
          </p:cNvSpPr>
          <p:nvPr>
            <p:ph type="dt" sz="half" idx="10"/>
          </p:nvPr>
        </p:nvSpPr>
        <p:spPr/>
        <p:txBody>
          <a:bodyPr/>
          <a:lstStyle/>
          <a:p>
            <a:fld id="{DECECB29-2E5D-415E-889D-B15457CEAA2B}"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22</a:t>
            </a:fld>
            <a:endParaRPr lang="en-US"/>
          </a:p>
        </p:txBody>
      </p:sp>
    </p:spTree>
  </p:cSld>
  <p:clrMapOvr>
    <a:masterClrMapping/>
  </p:clrMapOvr>
  <p:transition>
    <p:dissolve/>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p:nvPr>
        </p:nvSpPr>
        <p:spPr/>
        <p:txBody>
          <a:bodyPr>
            <a:normAutofit/>
          </a:bodyPr>
          <a:lstStyle/>
          <a:p>
            <a:pPr>
              <a:buNone/>
            </a:pPr>
            <a:r>
              <a:rPr lang="en-US" sz="7200" dirty="0" smtClean="0"/>
              <a:t>Models for child survival interventions </a:t>
            </a:r>
            <a:endParaRPr lang="en-US" sz="7200" dirty="0"/>
          </a:p>
        </p:txBody>
      </p:sp>
      <p:pic>
        <p:nvPicPr>
          <p:cNvPr id="3" name="Picture 2"/>
          <p:cNvPicPr>
            <a:picLocks noChangeAspect="1" noChangeArrowheads="1"/>
          </p:cNvPicPr>
          <p:nvPr/>
        </p:nvPicPr>
        <p:blipFill>
          <a:blip r:embed="rId3"/>
          <a:srcRect/>
          <a:stretch>
            <a:fillRect/>
          </a:stretch>
        </p:blipFill>
        <p:spPr bwMode="auto">
          <a:xfrm>
            <a:off x="6546376" y="3352801"/>
            <a:ext cx="2597624" cy="35052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BCBC4473-263E-4F76-82A2-C5EB3F4BC429}" type="datetime1">
              <a:rPr lang="en-US" smtClean="0"/>
              <a:pPr/>
              <a:t>14/06/2010</a:t>
            </a:fld>
            <a:endParaRPr lang="en-US"/>
          </a:p>
        </p:txBody>
      </p:sp>
      <p:sp>
        <p:nvSpPr>
          <p:cNvPr id="5" name="Slide Number Placeholder 4"/>
          <p:cNvSpPr>
            <a:spLocks noGrp="1"/>
          </p:cNvSpPr>
          <p:nvPr>
            <p:ph type="sldNum" sz="quarter" idx="12"/>
          </p:nvPr>
        </p:nvSpPr>
        <p:spPr/>
        <p:txBody>
          <a:bodyPr/>
          <a:lstStyle/>
          <a:p>
            <a:fld id="{C6070927-6CD2-4C67-9F00-69712D54E797}" type="slidenum">
              <a:rPr lang="en-US" smtClean="0"/>
              <a:pPr/>
              <a:t>23</a:t>
            </a:fld>
            <a:endParaRPr lang="en-US"/>
          </a:p>
        </p:txBody>
      </p:sp>
    </p:spTree>
  </p:cSld>
  <p:clrMapOvr>
    <a:masterClrMapping/>
  </p:clrMapOvr>
  <p:transition>
    <p:dissolve/>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800" b="1" dirty="0" smtClean="0"/>
              <a:t>CLICS project:</a:t>
            </a:r>
            <a:endParaRPr lang="en-US" sz="4800" b="1" dirty="0"/>
          </a:p>
        </p:txBody>
      </p:sp>
      <p:sp>
        <p:nvSpPr>
          <p:cNvPr id="3" name="Content Placeholder 2"/>
          <p:cNvSpPr>
            <a:spLocks noGrp="1"/>
          </p:cNvSpPr>
          <p:nvPr>
            <p:ph idx="1"/>
          </p:nvPr>
        </p:nvSpPr>
        <p:spPr/>
        <p:txBody>
          <a:bodyPr>
            <a:normAutofit fontScale="92500"/>
          </a:bodyPr>
          <a:lstStyle/>
          <a:p>
            <a:r>
              <a:rPr lang="en-US" dirty="0" smtClean="0"/>
              <a:t>Implemented over  67 villages 90000 population in </a:t>
            </a:r>
            <a:r>
              <a:rPr lang="en-US" dirty="0" err="1" smtClean="0"/>
              <a:t>Wardha</a:t>
            </a:r>
            <a:r>
              <a:rPr lang="en-US" dirty="0" smtClean="0"/>
              <a:t> district , </a:t>
            </a:r>
            <a:r>
              <a:rPr lang="en-US" dirty="0" err="1" smtClean="0"/>
              <a:t>Talegaon</a:t>
            </a:r>
            <a:r>
              <a:rPr lang="en-US" dirty="0" smtClean="0"/>
              <a:t> , </a:t>
            </a:r>
            <a:r>
              <a:rPr lang="en-US" dirty="0" err="1" smtClean="0"/>
              <a:t>Anji</a:t>
            </a:r>
            <a:r>
              <a:rPr lang="en-US" dirty="0" smtClean="0"/>
              <a:t> &amp; Gaul sector.</a:t>
            </a:r>
          </a:p>
          <a:p>
            <a:r>
              <a:rPr lang="en-US" i="1" dirty="0" smtClean="0">
                <a:solidFill>
                  <a:srgbClr val="FF0000"/>
                </a:solidFill>
              </a:rPr>
              <a:t>Reconfigured and streamlined package of program</a:t>
            </a:r>
            <a:endParaRPr lang="en-US" dirty="0" smtClean="0"/>
          </a:p>
          <a:p>
            <a:r>
              <a:rPr lang="en-US" dirty="0" smtClean="0"/>
              <a:t>Maternal and Newborn Care - 60%</a:t>
            </a:r>
          </a:p>
          <a:p>
            <a:r>
              <a:rPr lang="en-US" dirty="0" smtClean="0"/>
              <a:t>Breastfeeding - 10%</a:t>
            </a:r>
          </a:p>
          <a:p>
            <a:r>
              <a:rPr lang="en-US" dirty="0" smtClean="0"/>
              <a:t>Nutrition - 10%</a:t>
            </a:r>
          </a:p>
          <a:p>
            <a:r>
              <a:rPr lang="en-US" dirty="0" smtClean="0"/>
              <a:t>Acute Respiratory Infection (ARI)- 10%</a:t>
            </a:r>
          </a:p>
          <a:p>
            <a:r>
              <a:rPr lang="en-US" dirty="0" smtClean="0"/>
              <a:t>Diarrhea -10%</a:t>
            </a:r>
          </a:p>
          <a:p>
            <a:pPr>
              <a:buNone/>
            </a:pPr>
            <a:endParaRPr lang="en-US" dirty="0"/>
          </a:p>
        </p:txBody>
      </p:sp>
      <p:pic>
        <p:nvPicPr>
          <p:cNvPr id="111618" name="Picture 2"/>
          <p:cNvPicPr>
            <a:picLocks noChangeAspect="1" noChangeArrowheads="1"/>
          </p:cNvPicPr>
          <p:nvPr/>
        </p:nvPicPr>
        <p:blipFill>
          <a:blip r:embed="rId2"/>
          <a:srcRect/>
          <a:stretch>
            <a:fillRect/>
          </a:stretch>
        </p:blipFill>
        <p:spPr bwMode="auto">
          <a:xfrm>
            <a:off x="7162800" y="0"/>
            <a:ext cx="1981201" cy="19050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8FAC4E5D-8168-408E-8EDC-C39984DC0CB5}"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24</a:t>
            </a:fld>
            <a:endParaRPr lang="en-US"/>
          </a:p>
        </p:txBody>
      </p:sp>
    </p:spTree>
  </p:cSld>
  <p:clrMapOvr>
    <a:masterClrMapping/>
  </p:clrMapOvr>
  <p:transition>
    <p:dissolve/>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914400"/>
            <a:ext cx="7772400" cy="838200"/>
          </a:xfrm>
        </p:spPr>
        <p:txBody>
          <a:bodyPr/>
          <a:lstStyle/>
          <a:p>
            <a:r>
              <a:rPr lang="en-US" dirty="0" smtClean="0"/>
              <a:t>Activities:</a:t>
            </a:r>
            <a:endParaRPr lang="en-US" dirty="0"/>
          </a:p>
        </p:txBody>
      </p:sp>
      <p:sp>
        <p:nvSpPr>
          <p:cNvPr id="3" name="Content Placeholder 2"/>
          <p:cNvSpPr>
            <a:spLocks noGrp="1"/>
          </p:cNvSpPr>
          <p:nvPr>
            <p:ph idx="1"/>
          </p:nvPr>
        </p:nvSpPr>
        <p:spPr/>
        <p:txBody>
          <a:bodyPr>
            <a:noAutofit/>
          </a:bodyPr>
          <a:lstStyle/>
          <a:p>
            <a:r>
              <a:rPr lang="en-US" sz="2400" b="1" dirty="0" smtClean="0">
                <a:solidFill>
                  <a:srgbClr val="FF0000"/>
                </a:solidFill>
                <a:latin typeface="Times New Roman" pitchFamily="18" charset="0"/>
                <a:cs typeface="Times New Roman" pitchFamily="18" charset="0"/>
              </a:rPr>
              <a:t>Committee</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PLA (with social worker support) &amp; purposeful selection of leadership; link with CBOs</a:t>
            </a:r>
          </a:p>
          <a:p>
            <a:r>
              <a:rPr lang="en-US" sz="2400" b="1" dirty="0" smtClean="0">
                <a:solidFill>
                  <a:srgbClr val="FF0000"/>
                </a:solidFill>
                <a:latin typeface="Times New Roman" pitchFamily="18" charset="0"/>
                <a:cs typeface="Times New Roman" pitchFamily="18" charset="0"/>
              </a:rPr>
              <a:t>VHW</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rigorous selection</a:t>
            </a:r>
          </a:p>
          <a:p>
            <a:r>
              <a:rPr lang="en-US" sz="2400" b="1" dirty="0" smtClean="0">
                <a:solidFill>
                  <a:srgbClr val="FF0000"/>
                </a:solidFill>
                <a:latin typeface="Times New Roman" pitchFamily="18" charset="0"/>
                <a:cs typeface="Times New Roman" pitchFamily="18" charset="0"/>
              </a:rPr>
              <a:t>Fund</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internally generated &amp; revolving drug fund</a:t>
            </a:r>
          </a:p>
          <a:p>
            <a:r>
              <a:rPr lang="en-US" sz="2400" b="1" dirty="0" smtClean="0">
                <a:solidFill>
                  <a:srgbClr val="FF0000"/>
                </a:solidFill>
                <a:latin typeface="Times New Roman" pitchFamily="18" charset="0"/>
                <a:cs typeface="Times New Roman" pitchFamily="18" charset="0"/>
              </a:rPr>
              <a:t>QA</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use checklists and improve as required</a:t>
            </a:r>
          </a:p>
          <a:p>
            <a:r>
              <a:rPr lang="en-US" sz="2400" b="1" dirty="0" smtClean="0">
                <a:solidFill>
                  <a:srgbClr val="FF0000"/>
                </a:solidFill>
                <a:latin typeface="Times New Roman" pitchFamily="18" charset="0"/>
                <a:cs typeface="Times New Roman" pitchFamily="18" charset="0"/>
              </a:rPr>
              <a:t>Health day </a:t>
            </a:r>
            <a:r>
              <a:rPr lang="en-US" sz="2400" b="1" dirty="0" smtClean="0">
                <a:latin typeface="Times New Roman" pitchFamily="18" charset="0"/>
                <a:cs typeface="Times New Roman" pitchFamily="18" charset="0"/>
              </a:rPr>
              <a:t>–</a:t>
            </a:r>
            <a:r>
              <a:rPr lang="en-US" sz="2400" dirty="0" smtClean="0">
                <a:latin typeface="Times New Roman" pitchFamily="18" charset="0"/>
                <a:cs typeface="Times New Roman" pitchFamily="18" charset="0"/>
              </a:rPr>
              <a:t>complete coverage with CBO assistance and stress awareness raising/behavior Change</a:t>
            </a:r>
          </a:p>
          <a:p>
            <a:r>
              <a:rPr lang="en-US" sz="2400" b="1" dirty="0" smtClean="0">
                <a:solidFill>
                  <a:srgbClr val="FF0000"/>
                </a:solidFill>
                <a:latin typeface="Times New Roman" pitchFamily="18" charset="0"/>
                <a:cs typeface="Times New Roman" pitchFamily="18" charset="0"/>
              </a:rPr>
              <a:t>Monitoring</a:t>
            </a:r>
            <a:r>
              <a:rPr lang="en-US" sz="2400" b="1" dirty="0" smtClean="0">
                <a:latin typeface="Times New Roman" pitchFamily="18" charset="0"/>
                <a:cs typeface="Times New Roman" pitchFamily="18" charset="0"/>
              </a:rPr>
              <a:t> –</a:t>
            </a:r>
            <a:r>
              <a:rPr lang="en-US" sz="2400" dirty="0" smtClean="0">
                <a:latin typeface="Times New Roman" pitchFamily="18" charset="0"/>
                <a:cs typeface="Times New Roman" pitchFamily="18" charset="0"/>
              </a:rPr>
              <a:t>key indicators, CBMIS based on population-based data, and organizational capacity</a:t>
            </a:r>
          </a:p>
          <a:p>
            <a:r>
              <a:rPr lang="en-US" sz="2400" b="1" dirty="0" smtClean="0">
                <a:solidFill>
                  <a:srgbClr val="FF0000"/>
                </a:solidFill>
                <a:latin typeface="Times New Roman" pitchFamily="18" charset="0"/>
                <a:cs typeface="Times New Roman" pitchFamily="18" charset="0"/>
              </a:rPr>
              <a:t>Training –</a:t>
            </a:r>
            <a:r>
              <a:rPr lang="en-US" sz="2400" dirty="0" smtClean="0">
                <a:latin typeface="Times New Roman" pitchFamily="18" charset="0"/>
                <a:cs typeface="Times New Roman" pitchFamily="18" charset="0"/>
              </a:rPr>
              <a:t>Short sessions spread-out over year,</a:t>
            </a:r>
          </a:p>
          <a:p>
            <a:r>
              <a:rPr lang="en-US" sz="2400" dirty="0" smtClean="0">
                <a:latin typeface="Times New Roman" pitchFamily="18" charset="0"/>
                <a:cs typeface="Times New Roman" pitchFamily="18" charset="0"/>
              </a:rPr>
              <a:t>constant reinforcement and supportive supervision</a:t>
            </a:r>
          </a:p>
          <a:p>
            <a:endParaRPr lang="en-US" sz="2400" dirty="0">
              <a:latin typeface="Times New Roman" pitchFamily="18" charset="0"/>
              <a:cs typeface="Times New Roman" pitchFamily="18" charset="0"/>
            </a:endParaRPr>
          </a:p>
        </p:txBody>
      </p:sp>
      <p:pic>
        <p:nvPicPr>
          <p:cNvPr id="112642" name="Picture 2"/>
          <p:cNvPicPr>
            <a:picLocks noChangeAspect="1" noChangeArrowheads="1"/>
          </p:cNvPicPr>
          <p:nvPr/>
        </p:nvPicPr>
        <p:blipFill>
          <a:blip r:embed="rId3"/>
          <a:srcRect/>
          <a:stretch>
            <a:fillRect/>
          </a:stretch>
        </p:blipFill>
        <p:spPr bwMode="auto">
          <a:xfrm>
            <a:off x="381000" y="0"/>
            <a:ext cx="8763000" cy="17526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54A42A40-9A3D-45DA-9767-C49C4CD8B103}"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25</a:t>
            </a:fld>
            <a:endParaRPr lang="en-US"/>
          </a:p>
        </p:txBody>
      </p:sp>
    </p:spTree>
  </p:cSld>
  <p:clrMapOvr>
    <a:masterClrMapping/>
  </p:clrMapOvr>
  <p:transition>
    <p:dissolve/>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0"/>
            <a:ext cx="5715000" cy="1426464"/>
          </a:xfrm>
        </p:spPr>
        <p:txBody>
          <a:bodyPr/>
          <a:lstStyle/>
          <a:p>
            <a:r>
              <a:rPr lang="en-US" dirty="0" smtClean="0"/>
              <a:t>Achievements of CLICS :</a:t>
            </a:r>
            <a:endParaRPr lang="en-US" dirty="0"/>
          </a:p>
        </p:txBody>
      </p:sp>
      <p:sp>
        <p:nvSpPr>
          <p:cNvPr id="3" name="Content Placeholder 2"/>
          <p:cNvSpPr>
            <a:spLocks noGrp="1"/>
          </p:cNvSpPr>
          <p:nvPr>
            <p:ph idx="1"/>
          </p:nvPr>
        </p:nvSpPr>
        <p:spPr>
          <a:xfrm>
            <a:off x="914400" y="1828800"/>
            <a:ext cx="7772400" cy="4526760"/>
          </a:xfrm>
        </p:spPr>
        <p:txBody>
          <a:bodyPr>
            <a:noAutofit/>
          </a:bodyPr>
          <a:lstStyle/>
          <a:p>
            <a:r>
              <a:rPr lang="en-US" sz="2800" dirty="0" smtClean="0">
                <a:latin typeface="Times New Roman" pitchFamily="18" charset="0"/>
                <a:cs typeface="Times New Roman" pitchFamily="18" charset="0"/>
              </a:rPr>
              <a:t>The achievements of CLICS in terms of improved health status </a:t>
            </a:r>
            <a:r>
              <a:rPr lang="en-US" sz="2800" b="1" dirty="0" smtClean="0">
                <a:latin typeface="Times New Roman" pitchFamily="18" charset="0"/>
                <a:cs typeface="Times New Roman" pitchFamily="18" charset="0"/>
              </a:rPr>
              <a:t>outcomes -</a:t>
            </a:r>
          </a:p>
          <a:p>
            <a:r>
              <a:rPr lang="en-US" sz="2800" dirty="0" smtClean="0">
                <a:latin typeface="Times New Roman" pitchFamily="18" charset="0"/>
                <a:cs typeface="Times New Roman" pitchFamily="18" charset="0"/>
              </a:rPr>
              <a:t>Complete ANC increased from 11.6% in the baseline to 25% in </a:t>
            </a:r>
            <a:r>
              <a:rPr lang="en-US" sz="2800" dirty="0" err="1" smtClean="0">
                <a:latin typeface="Times New Roman" pitchFamily="18" charset="0"/>
                <a:cs typeface="Times New Roman" pitchFamily="18" charset="0"/>
              </a:rPr>
              <a:t>endline</a:t>
            </a:r>
            <a:r>
              <a:rPr lang="en-US" sz="2800" dirty="0" smtClean="0">
                <a:latin typeface="Times New Roman" pitchFamily="18" charset="0"/>
                <a:cs typeface="Times New Roman" pitchFamily="18" charset="0"/>
              </a:rPr>
              <a:t>;</a:t>
            </a:r>
          </a:p>
          <a:p>
            <a:r>
              <a:rPr lang="en-US" sz="2800" dirty="0" smtClean="0">
                <a:latin typeface="Times New Roman" pitchFamily="18" charset="0"/>
                <a:cs typeface="Times New Roman" pitchFamily="18" charset="0"/>
              </a:rPr>
              <a:t> Delivery in health facility increased from 72.8% to &gt;90%;</a:t>
            </a:r>
          </a:p>
          <a:p>
            <a:r>
              <a:rPr lang="en-US" sz="2800" dirty="0" smtClean="0">
                <a:latin typeface="Times New Roman" pitchFamily="18" charset="0"/>
                <a:cs typeface="Times New Roman" pitchFamily="18" charset="0"/>
              </a:rPr>
              <a:t> &gt;36 month interval between births increased from 29.3% to 49%;</a:t>
            </a:r>
          </a:p>
          <a:p>
            <a:r>
              <a:rPr lang="en-US" sz="2800" dirty="0" smtClean="0">
                <a:latin typeface="Times New Roman" pitchFamily="18" charset="0"/>
                <a:cs typeface="Times New Roman" pitchFamily="18" charset="0"/>
              </a:rPr>
              <a:t>Mothers knowing three newborn danger signs increased from 11.3% to 95%;</a:t>
            </a:r>
          </a:p>
          <a:p>
            <a:endParaRPr lang="en-US" sz="2400" dirty="0" smtClean="0">
              <a:latin typeface="Times New Roman" pitchFamily="18" charset="0"/>
              <a:cs typeface="Times New Roman" pitchFamily="18" charset="0"/>
            </a:endParaRPr>
          </a:p>
        </p:txBody>
      </p:sp>
      <p:pic>
        <p:nvPicPr>
          <p:cNvPr id="102401" name="Picture 1"/>
          <p:cNvPicPr>
            <a:picLocks noChangeAspect="1" noChangeArrowheads="1"/>
          </p:cNvPicPr>
          <p:nvPr/>
        </p:nvPicPr>
        <p:blipFill>
          <a:blip r:embed="rId2"/>
          <a:srcRect/>
          <a:stretch>
            <a:fillRect/>
          </a:stretch>
        </p:blipFill>
        <p:spPr bwMode="auto">
          <a:xfrm>
            <a:off x="6477001" y="1"/>
            <a:ext cx="2667000" cy="18288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B7E76D2C-7665-4425-93CD-C4BB905B8F26}"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26</a:t>
            </a:fld>
            <a:endParaRPr lang="en-US"/>
          </a:p>
        </p:txBody>
      </p:sp>
    </p:spTree>
  </p:cSld>
  <p:clrMapOvr>
    <a:masterClrMapping/>
  </p:clrMapOvr>
  <p:transition>
    <p:dissolve/>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sp>
        <p:nvSpPr>
          <p:cNvPr id="3" name="Content Placeholder 2"/>
          <p:cNvSpPr>
            <a:spLocks noGrp="1"/>
          </p:cNvSpPr>
          <p:nvPr>
            <p:ph idx="1"/>
          </p:nvPr>
        </p:nvSpPr>
        <p:spPr>
          <a:xfrm>
            <a:off x="914400" y="2133600"/>
            <a:ext cx="7772400" cy="4724400"/>
          </a:xfrm>
        </p:spPr>
        <p:txBody>
          <a:bodyPr>
            <a:normAutofit fontScale="92500" lnSpcReduction="20000"/>
          </a:bodyPr>
          <a:lstStyle/>
          <a:p>
            <a:r>
              <a:rPr lang="en-US" sz="3200" dirty="0" smtClean="0">
                <a:latin typeface="Times New Roman" pitchFamily="18" charset="0"/>
                <a:cs typeface="Times New Roman" pitchFamily="18" charset="0"/>
              </a:rPr>
              <a:t> Low Birth Weight births decreased from 29.4% to 25%</a:t>
            </a:r>
          </a:p>
          <a:p>
            <a:r>
              <a:rPr lang="en-US" sz="3200" dirty="0" smtClean="0">
                <a:latin typeface="Times New Roman" pitchFamily="18" charset="0"/>
                <a:cs typeface="Times New Roman" pitchFamily="18" charset="0"/>
              </a:rPr>
              <a:t> Initiation of breastfeeding within one hour increased from 21% to 68%;</a:t>
            </a:r>
          </a:p>
          <a:p>
            <a:r>
              <a:rPr lang="en-US" sz="3200" dirty="0" smtClean="0">
                <a:latin typeface="Times New Roman" pitchFamily="18" charset="0"/>
                <a:cs typeface="Times New Roman" pitchFamily="18" charset="0"/>
              </a:rPr>
              <a:t> Children 12 – 23 months who are fully immunized increased from 62.4% to 98%;</a:t>
            </a:r>
          </a:p>
          <a:p>
            <a:r>
              <a:rPr lang="en-US" sz="3200" dirty="0" smtClean="0">
                <a:latin typeface="Times New Roman" pitchFamily="18" charset="0"/>
                <a:cs typeface="Times New Roman" pitchFamily="18" charset="0"/>
              </a:rPr>
              <a:t> Vitamin A coverage of children 12-35 months old increased from 53.6% to 98%;</a:t>
            </a:r>
          </a:p>
          <a:p>
            <a:r>
              <a:rPr lang="en-US" sz="3200" dirty="0" smtClean="0">
                <a:latin typeface="Times New Roman" pitchFamily="18" charset="0"/>
                <a:cs typeface="Times New Roman" pitchFamily="18" charset="0"/>
              </a:rPr>
              <a:t> Use of ORS from increased 6.8% to 60%; and</a:t>
            </a:r>
          </a:p>
          <a:p>
            <a:r>
              <a:rPr lang="en-US" sz="3200" dirty="0" smtClean="0">
                <a:latin typeface="Times New Roman" pitchFamily="18" charset="0"/>
                <a:cs typeface="Times New Roman" pitchFamily="18" charset="0"/>
              </a:rPr>
              <a:t> Malnourished children minus three standard deviation (SD) decreased from 22% to 11.6%.</a:t>
            </a:r>
            <a:endParaRPr lang="en-US" dirty="0"/>
          </a:p>
        </p:txBody>
      </p:sp>
      <p:pic>
        <p:nvPicPr>
          <p:cNvPr id="113666" name="Picture 2"/>
          <p:cNvPicPr>
            <a:picLocks noChangeAspect="1" noChangeArrowheads="1"/>
          </p:cNvPicPr>
          <p:nvPr/>
        </p:nvPicPr>
        <p:blipFill>
          <a:blip r:embed="rId2"/>
          <a:srcRect/>
          <a:stretch>
            <a:fillRect/>
          </a:stretch>
        </p:blipFill>
        <p:spPr bwMode="auto">
          <a:xfrm>
            <a:off x="6477000" y="0"/>
            <a:ext cx="2667000" cy="21336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9EBDE869-E027-43F8-B569-62791681B85C}"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27</a:t>
            </a:fld>
            <a:endParaRPr lang="en-US"/>
          </a:p>
        </p:txBody>
      </p:sp>
    </p:spTree>
  </p:cSld>
  <p:clrMapOvr>
    <a:masterClrMapping/>
  </p:clrMapOvr>
  <p:transition>
    <p:dissolve/>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Title 1"/>
          <p:cNvSpPr>
            <a:spLocks noGrp="1"/>
          </p:cNvSpPr>
          <p:nvPr>
            <p:ph type="title"/>
          </p:nvPr>
        </p:nvSpPr>
        <p:spPr>
          <a:xfrm>
            <a:off x="0" y="122238"/>
            <a:ext cx="2819400" cy="3306762"/>
          </a:xfrm>
          <a:solidFill>
            <a:schemeClr val="accent2">
              <a:lumMod val="20000"/>
              <a:lumOff val="80000"/>
            </a:schemeClr>
          </a:solidFill>
        </p:spPr>
        <p:txBody>
          <a:bodyPr>
            <a:normAutofit/>
          </a:bodyPr>
          <a:lstStyle/>
          <a:p>
            <a:r>
              <a:rPr lang="en-US" sz="4400" b="1" dirty="0" err="1" smtClean="0">
                <a:solidFill>
                  <a:schemeClr val="bg1"/>
                </a:solidFill>
                <a:latin typeface="Times New Roman" pitchFamily="18" charset="0"/>
                <a:cs typeface="Times New Roman" pitchFamily="18" charset="0"/>
              </a:rPr>
              <a:t>Gadchiroli</a:t>
            </a:r>
            <a:r>
              <a:rPr lang="en-US" sz="4400" b="1" dirty="0" smtClean="0">
                <a:solidFill>
                  <a:schemeClr val="bg1"/>
                </a:solidFill>
                <a:latin typeface="Times New Roman" pitchFamily="18" charset="0"/>
                <a:cs typeface="Times New Roman" pitchFamily="18" charset="0"/>
              </a:rPr>
              <a:t> Newborn Case </a:t>
            </a:r>
            <a:r>
              <a:rPr lang="en-US" sz="4400" b="1" dirty="0" smtClean="0">
                <a:solidFill>
                  <a:schemeClr val="bg1"/>
                </a:solidFill>
                <a:latin typeface="Times New Roman" pitchFamily="18" charset="0"/>
                <a:cs typeface="Times New Roman" pitchFamily="18" charset="0"/>
              </a:rPr>
              <a:t>Study</a:t>
            </a:r>
            <a:br>
              <a:rPr lang="en-US" sz="4400" b="1" dirty="0" smtClean="0">
                <a:solidFill>
                  <a:schemeClr val="bg1"/>
                </a:solidFill>
                <a:latin typeface="Times New Roman" pitchFamily="18" charset="0"/>
                <a:cs typeface="Times New Roman" pitchFamily="18" charset="0"/>
              </a:rPr>
            </a:br>
            <a:r>
              <a:rPr lang="en-US" sz="4400" b="1" dirty="0" smtClean="0">
                <a:solidFill>
                  <a:schemeClr val="bg1"/>
                </a:solidFill>
                <a:latin typeface="Times New Roman" pitchFamily="18" charset="0"/>
                <a:cs typeface="Times New Roman" pitchFamily="18" charset="0"/>
              </a:rPr>
              <a:t>(1988)</a:t>
            </a:r>
            <a:endParaRPr lang="en-US" sz="4400" dirty="0" smtClean="0">
              <a:solidFill>
                <a:schemeClr val="bg1"/>
              </a:solidFill>
              <a:latin typeface="Times New Roman" pitchFamily="18" charset="0"/>
              <a:cs typeface="Times New Roman" pitchFamily="18" charset="0"/>
            </a:endParaRPr>
          </a:p>
        </p:txBody>
      </p:sp>
      <p:sp>
        <p:nvSpPr>
          <p:cNvPr id="28675" name="Content Placeholder 2"/>
          <p:cNvSpPr>
            <a:spLocks noGrp="1"/>
          </p:cNvSpPr>
          <p:nvPr>
            <p:ph idx="1"/>
          </p:nvPr>
        </p:nvSpPr>
        <p:spPr>
          <a:xfrm>
            <a:off x="2971800" y="152400"/>
            <a:ext cx="6019800" cy="6477000"/>
          </a:xfrm>
          <a:solidFill>
            <a:schemeClr val="accent5">
              <a:lumMod val="40000"/>
              <a:lumOff val="60000"/>
            </a:schemeClr>
          </a:solidFill>
        </p:spPr>
        <p:txBody>
          <a:bodyPr>
            <a:normAutofit fontScale="92500" lnSpcReduction="10000"/>
          </a:bodyPr>
          <a:lstStyle/>
          <a:p>
            <a:r>
              <a:rPr lang="en-US" sz="2800" dirty="0" smtClean="0">
                <a:solidFill>
                  <a:schemeClr val="bg1"/>
                </a:solidFill>
                <a:latin typeface="Times New Roman" pitchFamily="18" charset="0"/>
                <a:cs typeface="Times New Roman" pitchFamily="18" charset="0"/>
              </a:rPr>
              <a:t>SEARCH introduced home-based neonatal care. </a:t>
            </a:r>
          </a:p>
          <a:p>
            <a:r>
              <a:rPr lang="en-US" sz="2800" dirty="0" smtClean="0">
                <a:solidFill>
                  <a:schemeClr val="bg1"/>
                </a:solidFill>
                <a:latin typeface="Times New Roman" pitchFamily="18" charset="0"/>
                <a:cs typeface="Times New Roman" pitchFamily="18" charset="0"/>
              </a:rPr>
              <a:t>VHW are trained –</a:t>
            </a:r>
          </a:p>
          <a:p>
            <a:pPr lvl="2"/>
            <a:r>
              <a:rPr lang="en-US" sz="2000" dirty="0" smtClean="0">
                <a:solidFill>
                  <a:schemeClr val="bg1"/>
                </a:solidFill>
                <a:latin typeface="Times New Roman" pitchFamily="18" charset="0"/>
                <a:cs typeface="Times New Roman" pitchFamily="18" charset="0"/>
              </a:rPr>
              <a:t>provide prenatal care, </a:t>
            </a:r>
          </a:p>
          <a:p>
            <a:pPr lvl="2"/>
            <a:r>
              <a:rPr lang="en-US" sz="2000" dirty="0" smtClean="0">
                <a:solidFill>
                  <a:schemeClr val="bg1"/>
                </a:solidFill>
                <a:latin typeface="Times New Roman" pitchFamily="18" charset="0"/>
                <a:cs typeface="Times New Roman" pitchFamily="18" charset="0"/>
              </a:rPr>
              <a:t>resuscitate asphyxiated babies, </a:t>
            </a:r>
          </a:p>
          <a:p>
            <a:pPr lvl="2"/>
            <a:r>
              <a:rPr lang="en-US" sz="2000" dirty="0" smtClean="0">
                <a:solidFill>
                  <a:schemeClr val="bg1"/>
                </a:solidFill>
                <a:latin typeface="Times New Roman" pitchFamily="18" charset="0"/>
                <a:cs typeface="Times New Roman" pitchFamily="18" charset="0"/>
              </a:rPr>
              <a:t>prevent and treat hypothermia, </a:t>
            </a:r>
          </a:p>
          <a:p>
            <a:pPr lvl="2"/>
            <a:r>
              <a:rPr lang="en-US" sz="2000" dirty="0" smtClean="0">
                <a:solidFill>
                  <a:schemeClr val="bg1"/>
                </a:solidFill>
                <a:latin typeface="Times New Roman" pitchFamily="18" charset="0"/>
                <a:cs typeface="Times New Roman" pitchFamily="18" charset="0"/>
              </a:rPr>
              <a:t>support breastfeeding, and </a:t>
            </a:r>
          </a:p>
          <a:p>
            <a:pPr lvl="2"/>
            <a:r>
              <a:rPr lang="en-US" sz="2000" dirty="0" smtClean="0">
                <a:solidFill>
                  <a:schemeClr val="bg1"/>
                </a:solidFill>
                <a:latin typeface="Times New Roman" pitchFamily="18" charset="0"/>
                <a:cs typeface="Times New Roman" pitchFamily="18" charset="0"/>
              </a:rPr>
              <a:t>recognize and treat infections. </a:t>
            </a:r>
          </a:p>
          <a:p>
            <a:r>
              <a:rPr lang="en-US" sz="2800" dirty="0" smtClean="0">
                <a:solidFill>
                  <a:schemeClr val="bg1"/>
                </a:solidFill>
                <a:latin typeface="Times New Roman" pitchFamily="18" charset="0"/>
                <a:cs typeface="Times New Roman" pitchFamily="18" charset="0"/>
              </a:rPr>
              <a:t>TBA are given training and basic supplies (clean delivery kits, IFA pills, condoms). </a:t>
            </a:r>
          </a:p>
          <a:p>
            <a:r>
              <a:rPr lang="en-US" sz="2800" dirty="0" smtClean="0">
                <a:solidFill>
                  <a:schemeClr val="bg1"/>
                </a:solidFill>
                <a:latin typeface="Times New Roman" pitchFamily="18" charset="0"/>
                <a:cs typeface="Times New Roman" pitchFamily="18" charset="0"/>
              </a:rPr>
              <a:t>By the third year, there was a 62% decline in neonatal mortality, and significant declines in neonatal and maternal morbidities. </a:t>
            </a:r>
          </a:p>
          <a:p>
            <a:r>
              <a:rPr lang="en-US" sz="2800" dirty="0" smtClean="0">
                <a:solidFill>
                  <a:schemeClr val="bg1"/>
                </a:solidFill>
                <a:latin typeface="Times New Roman" pitchFamily="18" charset="0"/>
                <a:cs typeface="Times New Roman" pitchFamily="18" charset="0"/>
              </a:rPr>
              <a:t>RCH II is supporting this home-based model for rural communities. </a:t>
            </a:r>
          </a:p>
        </p:txBody>
      </p:sp>
      <p:pic>
        <p:nvPicPr>
          <p:cNvPr id="84994" name="Picture 2"/>
          <p:cNvPicPr>
            <a:picLocks noChangeAspect="1" noChangeArrowheads="1"/>
          </p:cNvPicPr>
          <p:nvPr/>
        </p:nvPicPr>
        <p:blipFill>
          <a:blip r:embed="rId2"/>
          <a:srcRect/>
          <a:stretch>
            <a:fillRect/>
          </a:stretch>
        </p:blipFill>
        <p:spPr bwMode="auto">
          <a:xfrm>
            <a:off x="1" y="3514725"/>
            <a:ext cx="2819399" cy="3343275"/>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D72AA940-D6F3-4CD1-AD94-C78B76B0F08B}"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28</a:t>
            </a:fld>
            <a:endParaRPr lang="en-US"/>
          </a:p>
        </p:txBody>
      </p:sp>
    </p:spTree>
  </p:cSld>
  <p:clrMapOvr>
    <a:masterClrMapping/>
  </p:clrMapOvr>
  <p:transition>
    <p:dissolve/>
  </p:transition>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5400" dirty="0" smtClean="0"/>
              <a:t>Results:</a:t>
            </a:r>
            <a:endParaRPr lang="en-US" sz="5400" dirty="0"/>
          </a:p>
        </p:txBody>
      </p:sp>
      <p:pic>
        <p:nvPicPr>
          <p:cNvPr id="4" name="Content Placeholder 3"/>
          <p:cNvPicPr>
            <a:picLocks noGrp="1" noChangeAspect="1" noChangeArrowheads="1"/>
          </p:cNvPicPr>
          <p:nvPr>
            <p:ph idx="1"/>
          </p:nvPr>
        </p:nvPicPr>
        <p:blipFill>
          <a:blip r:embed="rId2"/>
          <a:srcRect/>
          <a:stretch>
            <a:fillRect/>
          </a:stretch>
        </p:blipFill>
        <p:spPr bwMode="auto">
          <a:xfrm>
            <a:off x="609600" y="2514600"/>
            <a:ext cx="8305800" cy="2819400"/>
          </a:xfrm>
          <a:prstGeom prst="rect">
            <a:avLst/>
          </a:prstGeom>
          <a:noFill/>
          <a:ln w="9525">
            <a:noFill/>
            <a:miter lim="800000"/>
            <a:headEnd/>
            <a:tailEnd/>
          </a:ln>
          <a:effectLst/>
        </p:spPr>
      </p:pic>
      <p:pic>
        <p:nvPicPr>
          <p:cNvPr id="5" name="Picture 4"/>
          <p:cNvPicPr>
            <a:picLocks noChangeAspect="1" noChangeArrowheads="1"/>
          </p:cNvPicPr>
          <p:nvPr/>
        </p:nvPicPr>
        <p:blipFill>
          <a:blip r:embed="rId3"/>
          <a:srcRect/>
          <a:stretch>
            <a:fillRect/>
          </a:stretch>
        </p:blipFill>
        <p:spPr bwMode="auto">
          <a:xfrm>
            <a:off x="609600" y="5476875"/>
            <a:ext cx="8305800" cy="1381125"/>
          </a:xfrm>
          <a:prstGeom prst="rect">
            <a:avLst/>
          </a:prstGeom>
          <a:noFill/>
          <a:ln w="9525">
            <a:noFill/>
            <a:miter lim="800000"/>
            <a:headEnd/>
            <a:tailEnd/>
          </a:ln>
          <a:effectLst/>
        </p:spPr>
      </p:pic>
      <p:pic>
        <p:nvPicPr>
          <p:cNvPr id="6" name="Picture 5"/>
          <p:cNvPicPr>
            <a:picLocks noChangeAspect="1" noChangeArrowheads="1"/>
          </p:cNvPicPr>
          <p:nvPr/>
        </p:nvPicPr>
        <p:blipFill>
          <a:blip r:embed="rId4"/>
          <a:srcRect/>
          <a:stretch>
            <a:fillRect/>
          </a:stretch>
        </p:blipFill>
        <p:spPr bwMode="auto">
          <a:xfrm>
            <a:off x="6858000" y="0"/>
            <a:ext cx="2143125" cy="2438399"/>
          </a:xfrm>
          <a:prstGeom prst="rect">
            <a:avLst/>
          </a:prstGeom>
          <a:noFill/>
          <a:ln w="9525">
            <a:noFill/>
            <a:miter lim="800000"/>
            <a:headEnd/>
            <a:tailEnd/>
          </a:ln>
          <a:effectLst/>
        </p:spPr>
      </p:pic>
      <p:sp>
        <p:nvSpPr>
          <p:cNvPr id="7" name="Date Placeholder 6"/>
          <p:cNvSpPr>
            <a:spLocks noGrp="1"/>
          </p:cNvSpPr>
          <p:nvPr>
            <p:ph type="dt" sz="half" idx="10"/>
          </p:nvPr>
        </p:nvSpPr>
        <p:spPr/>
        <p:txBody>
          <a:bodyPr/>
          <a:lstStyle/>
          <a:p>
            <a:fld id="{D15406B4-DE99-4142-9759-E9501C87B9F1}" type="datetime1">
              <a:rPr lang="en-US" smtClean="0"/>
              <a:pPr/>
              <a:t>14/06/2010</a:t>
            </a:fld>
            <a:endParaRPr lang="en-US"/>
          </a:p>
        </p:txBody>
      </p:sp>
      <p:sp>
        <p:nvSpPr>
          <p:cNvPr id="8" name="Slide Number Placeholder 7"/>
          <p:cNvSpPr>
            <a:spLocks noGrp="1"/>
          </p:cNvSpPr>
          <p:nvPr>
            <p:ph type="sldNum" sz="quarter" idx="12"/>
          </p:nvPr>
        </p:nvSpPr>
        <p:spPr/>
        <p:txBody>
          <a:bodyPr/>
          <a:lstStyle/>
          <a:p>
            <a:fld id="{90597A16-8B8D-463B-A1AC-E16379E3177C}" type="slidenum">
              <a:rPr lang="en-US" smtClean="0"/>
              <a:pPr/>
              <a:t>29</a:t>
            </a:fld>
            <a:endParaRPr lang="en-US"/>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Introduction :</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Globally &gt; 10 million children die each year, most from preventable causes and almost all in poor countries. Six countries- 50% of worldwide deaths in children younger than 5 years, and 42 countries for 90%.</a:t>
            </a:r>
          </a:p>
          <a:p>
            <a:r>
              <a:rPr lang="en-US" dirty="0" smtClean="0"/>
              <a:t> More than half of these children—roughly 6 million—will die of diseases that could have been easily prevented or treated. </a:t>
            </a:r>
          </a:p>
          <a:p>
            <a:r>
              <a:rPr lang="en-US" dirty="0" smtClean="0"/>
              <a:t>2 million – </a:t>
            </a:r>
            <a:r>
              <a:rPr lang="en-US" dirty="0" err="1" smtClean="0"/>
              <a:t>diarrhoea</a:t>
            </a:r>
            <a:r>
              <a:rPr lang="en-US" dirty="0" smtClean="0"/>
              <a:t>-can be treated with simple ORT. </a:t>
            </a:r>
          </a:p>
          <a:p>
            <a:r>
              <a:rPr lang="en-US" dirty="0" smtClean="0"/>
              <a:t> 2·1 million— HIV, tuberculosis, and malaria combined—will die from pneumonia. </a:t>
            </a:r>
          </a:p>
          <a:p>
            <a:r>
              <a:rPr lang="en-US" dirty="0" smtClean="0"/>
              <a:t>Another million –malaria- insecticide-treated bed nets or treated with available anti-</a:t>
            </a:r>
            <a:r>
              <a:rPr lang="en-US" dirty="0" err="1" smtClean="0"/>
              <a:t>malarials</a:t>
            </a:r>
            <a:r>
              <a:rPr lang="en-US" dirty="0" smtClean="0"/>
              <a:t>.</a:t>
            </a:r>
          </a:p>
          <a:p>
            <a:r>
              <a:rPr lang="en-US" dirty="0" smtClean="0"/>
              <a:t> And  hundreds of thousands - measles for which there is a cheap, effective vaccine.</a:t>
            </a:r>
          </a:p>
          <a:p>
            <a:pPr>
              <a:buNone/>
            </a:pPr>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538B18FC-6337-42D4-8658-2081D82690DA}"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a:t>
            </a:fld>
            <a:endParaRPr lang="en-US"/>
          </a:p>
        </p:txBody>
      </p:sp>
    </p:spTree>
  </p:cSld>
  <p:clrMapOvr>
    <a:masterClrMapping/>
  </p:clrMapOvr>
  <p:transition>
    <p:dissolve/>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1922" name="Picture 2"/>
          <p:cNvPicPr>
            <a:picLocks noGrp="1" noChangeAspect="1" noChangeArrowheads="1"/>
          </p:cNvPicPr>
          <p:nvPr>
            <p:ph idx="1"/>
          </p:nvPr>
        </p:nvPicPr>
        <p:blipFill>
          <a:blip r:embed="rId2"/>
          <a:srcRect/>
          <a:stretch>
            <a:fillRect/>
          </a:stretch>
        </p:blipFill>
        <p:spPr bwMode="auto">
          <a:xfrm>
            <a:off x="-11478" y="0"/>
            <a:ext cx="9155478" cy="6858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DFCD666D-C3A5-47F0-9359-5543825FFF45}"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30</a:t>
            </a:fld>
            <a:endParaRPr lang="en-US"/>
          </a:p>
        </p:txBody>
      </p:sp>
    </p:spTree>
  </p:cSld>
  <p:clrMapOvr>
    <a:masterClrMapping/>
  </p:clrMapOvr>
  <p:transition>
    <p:dissolve/>
  </p:transition>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82946" name="Picture 2"/>
          <p:cNvPicPr>
            <a:picLocks noGrp="1" noChangeAspect="1" noChangeArrowheads="1"/>
          </p:cNvPicPr>
          <p:nvPr>
            <p:ph idx="1"/>
          </p:nvPr>
        </p:nvPicPr>
        <p:blipFill>
          <a:blip r:embed="rId2"/>
          <a:srcRect/>
          <a:stretch>
            <a:fillRect/>
          </a:stretch>
        </p:blipFill>
        <p:spPr bwMode="auto">
          <a:xfrm>
            <a:off x="0" y="0"/>
            <a:ext cx="9144000" cy="6858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41A37EEB-792D-48F1-BDB1-A127AD94CB15}"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31</a:t>
            </a:fld>
            <a:endParaRPr lang="en-US"/>
          </a:p>
        </p:txBody>
      </p:sp>
    </p:spTree>
  </p:cSld>
  <p:clrMapOvr>
    <a:masterClrMapping/>
  </p:clrMapOvr>
  <p:transition>
    <p:dissolve/>
  </p:transition>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512064"/>
            <a:ext cx="8305800" cy="914400"/>
          </a:xfrm>
        </p:spPr>
        <p:txBody>
          <a:bodyPr/>
          <a:lstStyle/>
          <a:p>
            <a:r>
              <a:rPr lang="en-US" b="1" dirty="0" err="1" smtClean="0"/>
              <a:t>Ankur</a:t>
            </a:r>
            <a:r>
              <a:rPr lang="en-US" b="1" dirty="0" smtClean="0"/>
              <a:t> </a:t>
            </a:r>
            <a:r>
              <a:rPr lang="en-US" b="1" dirty="0" smtClean="0"/>
              <a:t>project(2001)</a:t>
            </a:r>
            <a:endParaRPr lang="en-US" b="1" dirty="0"/>
          </a:p>
        </p:txBody>
      </p:sp>
      <p:sp>
        <p:nvSpPr>
          <p:cNvPr id="3" name="Content Placeholder 2"/>
          <p:cNvSpPr>
            <a:spLocks noGrp="1"/>
          </p:cNvSpPr>
          <p:nvPr>
            <p:ph idx="1"/>
          </p:nvPr>
        </p:nvSpPr>
        <p:spPr>
          <a:xfrm>
            <a:off x="381000" y="1783560"/>
            <a:ext cx="5181600" cy="5074440"/>
          </a:xfrm>
        </p:spPr>
        <p:txBody>
          <a:bodyPr>
            <a:normAutofit/>
          </a:bodyPr>
          <a:lstStyle/>
          <a:p>
            <a:r>
              <a:rPr lang="en-US" dirty="0" smtClean="0"/>
              <a:t>Each NGO (except SRUJAN) covered a population of around 10,000-20,000 for their project interventions, and the total population covered by the seven NGOs was 87,827.</a:t>
            </a:r>
          </a:p>
          <a:p>
            <a:r>
              <a:rPr lang="en-US" dirty="0" err="1" smtClean="0"/>
              <a:t>Nashik</a:t>
            </a:r>
            <a:r>
              <a:rPr lang="en-US" dirty="0" smtClean="0"/>
              <a:t> , </a:t>
            </a:r>
            <a:r>
              <a:rPr lang="en-US" dirty="0" err="1" smtClean="0"/>
              <a:t>Sangli,Osmanabad</a:t>
            </a:r>
            <a:r>
              <a:rPr lang="en-US" dirty="0" smtClean="0"/>
              <a:t>, Nagpur, </a:t>
            </a:r>
            <a:r>
              <a:rPr lang="en-US" dirty="0" err="1" smtClean="0"/>
              <a:t>Yavatmal</a:t>
            </a:r>
            <a:r>
              <a:rPr lang="en-US" dirty="0" smtClean="0"/>
              <a:t>, </a:t>
            </a:r>
            <a:r>
              <a:rPr lang="en-US" dirty="0" err="1" smtClean="0"/>
              <a:t>Gadchiroli</a:t>
            </a:r>
            <a:endParaRPr lang="en-US" dirty="0" smtClean="0"/>
          </a:p>
          <a:p>
            <a:endParaRPr lang="en-US" dirty="0"/>
          </a:p>
        </p:txBody>
      </p:sp>
      <p:sp>
        <p:nvSpPr>
          <p:cNvPr id="4" name="Date Placeholder 3"/>
          <p:cNvSpPr>
            <a:spLocks noGrp="1"/>
          </p:cNvSpPr>
          <p:nvPr>
            <p:ph type="dt" sz="half" idx="10"/>
          </p:nvPr>
        </p:nvSpPr>
        <p:spPr/>
        <p:txBody>
          <a:bodyPr/>
          <a:lstStyle/>
          <a:p>
            <a:fld id="{9FCB76D6-94AA-4605-B729-108DCB8CB9FD}"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32</a:t>
            </a:fld>
            <a:endParaRPr lang="en-US"/>
          </a:p>
        </p:txBody>
      </p:sp>
      <p:pic>
        <p:nvPicPr>
          <p:cNvPr id="104449" name="Picture 1"/>
          <p:cNvPicPr>
            <a:picLocks noChangeAspect="1" noChangeArrowheads="1"/>
          </p:cNvPicPr>
          <p:nvPr/>
        </p:nvPicPr>
        <p:blipFill>
          <a:blip r:embed="rId2"/>
          <a:srcRect/>
          <a:stretch>
            <a:fillRect/>
          </a:stretch>
        </p:blipFill>
        <p:spPr bwMode="auto">
          <a:xfrm>
            <a:off x="5638801" y="0"/>
            <a:ext cx="3505200" cy="6858000"/>
          </a:xfrm>
          <a:prstGeom prst="rect">
            <a:avLst/>
          </a:prstGeom>
          <a:noFill/>
          <a:ln w="9525">
            <a:noFill/>
            <a:miter lim="800000"/>
            <a:headEnd/>
            <a:tailEnd/>
          </a:ln>
          <a:effectLst/>
        </p:spPr>
      </p:pic>
    </p:spTree>
  </p:cSld>
  <p:clrMapOvr>
    <a:masterClrMapping/>
  </p:clrMapOvr>
  <p:transition>
    <p:dissolve/>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4400" y="0"/>
            <a:ext cx="7772400" cy="1426464"/>
          </a:xfrm>
        </p:spPr>
        <p:txBody>
          <a:bodyPr/>
          <a:lstStyle/>
          <a:p>
            <a:r>
              <a:rPr lang="en-US" b="1" dirty="0" smtClean="0"/>
              <a:t>Percent change in mortality indicators</a:t>
            </a:r>
            <a:endParaRPr lang="en-US" b="1" dirty="0"/>
          </a:p>
        </p:txBody>
      </p:sp>
      <p:sp>
        <p:nvSpPr>
          <p:cNvPr id="4" name="Date Placeholder 3"/>
          <p:cNvSpPr>
            <a:spLocks noGrp="1"/>
          </p:cNvSpPr>
          <p:nvPr>
            <p:ph type="dt" sz="half" idx="10"/>
          </p:nvPr>
        </p:nvSpPr>
        <p:spPr/>
        <p:txBody>
          <a:bodyPr/>
          <a:lstStyle/>
          <a:p>
            <a:fld id="{9FCB76D6-94AA-4605-B729-108DCB8CB9FD}"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33</a:t>
            </a:fld>
            <a:endParaRPr lang="en-US"/>
          </a:p>
        </p:txBody>
      </p:sp>
      <p:pic>
        <p:nvPicPr>
          <p:cNvPr id="124932" name="Picture 4"/>
          <p:cNvPicPr>
            <a:picLocks noGrp="1" noChangeAspect="1" noChangeArrowheads="1"/>
          </p:cNvPicPr>
          <p:nvPr>
            <p:ph idx="1"/>
          </p:nvPr>
        </p:nvPicPr>
        <p:blipFill>
          <a:blip r:embed="rId2"/>
          <a:srcRect/>
          <a:stretch>
            <a:fillRect/>
          </a:stretch>
        </p:blipFill>
        <p:spPr bwMode="auto">
          <a:xfrm>
            <a:off x="685800" y="1524000"/>
            <a:ext cx="8153400" cy="5105399"/>
          </a:xfrm>
          <a:prstGeom prst="rect">
            <a:avLst/>
          </a:prstGeom>
          <a:noFill/>
          <a:ln w="9525">
            <a:noFill/>
            <a:miter lim="800000"/>
            <a:headEnd/>
            <a:tailEnd/>
          </a:ln>
          <a:effectLst/>
        </p:spPr>
      </p:pic>
    </p:spTree>
  </p:cSld>
  <p:clrMapOvr>
    <a:masterClrMapping/>
  </p:clrMapOvr>
  <p:transition>
    <p:dissolve/>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smtClean="0"/>
              <a:t>Rajmata</a:t>
            </a:r>
            <a:r>
              <a:rPr lang="en-US" dirty="0" smtClean="0"/>
              <a:t> </a:t>
            </a:r>
            <a:r>
              <a:rPr lang="en-US" dirty="0" err="1" smtClean="0"/>
              <a:t>Jijau</a:t>
            </a:r>
            <a:r>
              <a:rPr lang="en-US" dirty="0" smtClean="0"/>
              <a:t> </a:t>
            </a:r>
            <a:r>
              <a:rPr lang="en-US" dirty="0" err="1" smtClean="0"/>
              <a:t>Misson</a:t>
            </a:r>
            <a:endParaRPr lang="en-US" dirty="0"/>
          </a:p>
        </p:txBody>
      </p:sp>
      <p:pic>
        <p:nvPicPr>
          <p:cNvPr id="7" name="Picture 2" descr="Presentation back"/>
          <p:cNvPicPr>
            <a:picLocks noGrp="1" noChangeAspect="1" noChangeArrowheads="1"/>
          </p:cNvPicPr>
          <p:nvPr>
            <p:ph idx="1"/>
          </p:nvPr>
        </p:nvPicPr>
        <p:blipFill>
          <a:blip r:embed="rId3"/>
          <a:srcRect/>
          <a:stretch>
            <a:fillRect/>
          </a:stretch>
        </p:blipFill>
        <p:spPr bwMode="auto">
          <a:xfrm>
            <a:off x="4953000" y="1295400"/>
            <a:ext cx="4191000" cy="4572000"/>
          </a:xfrm>
          <a:prstGeom prst="rect">
            <a:avLst/>
          </a:prstGeom>
          <a:noFill/>
        </p:spPr>
      </p:pic>
      <p:pic>
        <p:nvPicPr>
          <p:cNvPr id="5" name="Picture 3" descr="Maharashtra 2001_2"/>
          <p:cNvPicPr>
            <a:picLocks noChangeAspect="1" noChangeArrowheads="1"/>
          </p:cNvPicPr>
          <p:nvPr/>
        </p:nvPicPr>
        <p:blipFill>
          <a:blip r:embed="rId4"/>
          <a:srcRect/>
          <a:stretch>
            <a:fillRect/>
          </a:stretch>
        </p:blipFill>
        <p:spPr bwMode="auto">
          <a:xfrm>
            <a:off x="381000" y="1295400"/>
            <a:ext cx="4572000" cy="4598987"/>
          </a:xfrm>
          <a:prstGeom prst="rect">
            <a:avLst/>
          </a:prstGeom>
          <a:noFill/>
        </p:spPr>
      </p:pic>
      <p:sp>
        <p:nvSpPr>
          <p:cNvPr id="8" name="Date Placeholder 7"/>
          <p:cNvSpPr>
            <a:spLocks noGrp="1"/>
          </p:cNvSpPr>
          <p:nvPr>
            <p:ph type="dt" sz="half" idx="10"/>
          </p:nvPr>
        </p:nvSpPr>
        <p:spPr/>
        <p:txBody>
          <a:bodyPr/>
          <a:lstStyle/>
          <a:p>
            <a:fld id="{D53FB15F-E849-4822-ADD6-E89C6FEBEB72}" type="datetime1">
              <a:rPr lang="en-US" smtClean="0"/>
              <a:pPr/>
              <a:t>14/06/2010</a:t>
            </a:fld>
            <a:endParaRPr lang="en-US"/>
          </a:p>
        </p:txBody>
      </p:sp>
      <p:sp>
        <p:nvSpPr>
          <p:cNvPr id="9" name="Slide Number Placeholder 8"/>
          <p:cNvSpPr>
            <a:spLocks noGrp="1"/>
          </p:cNvSpPr>
          <p:nvPr>
            <p:ph type="sldNum" sz="quarter" idx="12"/>
          </p:nvPr>
        </p:nvSpPr>
        <p:spPr/>
        <p:txBody>
          <a:bodyPr/>
          <a:lstStyle/>
          <a:p>
            <a:fld id="{90597A16-8B8D-463B-A1AC-E16379E3177C}" type="slidenum">
              <a:rPr lang="en-US" smtClean="0"/>
              <a:pPr/>
              <a:t>34</a:t>
            </a:fld>
            <a:endParaRPr lang="en-US"/>
          </a:p>
        </p:txBody>
      </p:sp>
    </p:spTree>
  </p:cSld>
  <p:clrMapOvr>
    <a:masterClrMapping/>
  </p:clrMapOvr>
  <p:transition>
    <p:dissolve/>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bwMode="auto">
          <a:xfrm>
            <a:off x="685800" y="381000"/>
            <a:ext cx="7848600" cy="990600"/>
          </a:xfrm>
          <a:solidFill>
            <a:srgbClr val="FFCC00"/>
          </a:solidFill>
          <a:ln>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vert="horz" wrap="square" lIns="91440" tIns="45720" rIns="91440" bIns="45720" numCol="1" anchor="t" anchorCtr="0" compatLnSpc="1">
            <a:prstTxWarp prst="textNoShape">
              <a:avLst/>
            </a:prstTxWarp>
            <a:normAutofit fontScale="90000"/>
            <a:flatTx/>
          </a:bodyPr>
          <a:lstStyle/>
          <a:p>
            <a:r>
              <a:rPr lang="en-US" sz="3200" b="1" dirty="0">
                <a:solidFill>
                  <a:srgbClr val="000066"/>
                </a:solidFill>
              </a:rPr>
              <a:t>INITIATIVES UNDERTAKEN IN AURANGABAD DIVISION</a:t>
            </a:r>
          </a:p>
        </p:txBody>
      </p:sp>
      <p:sp>
        <p:nvSpPr>
          <p:cNvPr id="49155" name="Rectangle 3"/>
          <p:cNvSpPr>
            <a:spLocks noGrp="1" noChangeArrowheads="1"/>
          </p:cNvSpPr>
          <p:nvPr>
            <p:ph idx="1"/>
          </p:nvPr>
        </p:nvSpPr>
        <p:spPr bwMode="auto">
          <a:xfrm>
            <a:off x="762000" y="1828800"/>
            <a:ext cx="7772400" cy="4114800"/>
          </a:xfrm>
          <a:solidFill>
            <a:srgbClr val="990000"/>
          </a:solidFill>
          <a:ln>
            <a:miter lim="800000"/>
            <a:headEnd/>
            <a:tailEnd/>
          </a:ln>
          <a:scene3d>
            <a:camera prst="legacyObliqueTopLeft"/>
            <a:lightRig rig="legacyFlat3" dir="t"/>
          </a:scene3d>
          <a:sp3d extrusionH="430200" prstMaterial="legacyMatte">
            <a:bevelT w="13500" h="13500" prst="angle"/>
            <a:bevelB w="13500" h="13500" prst="angle"/>
            <a:extrusionClr>
              <a:srgbClr val="990000"/>
            </a:extrusionClr>
          </a:sp3d>
        </p:spPr>
        <p:txBody>
          <a:bodyPr vert="horz" wrap="square" lIns="91440" tIns="45720" rIns="91440" bIns="45720" numCol="1" anchor="t" anchorCtr="0" compatLnSpc="1">
            <a:prstTxWarp prst="textNoShape">
              <a:avLst/>
            </a:prstTxWarp>
            <a:flatTx/>
          </a:bodyPr>
          <a:lstStyle/>
          <a:p>
            <a:pPr>
              <a:lnSpc>
                <a:spcPct val="90000"/>
              </a:lnSpc>
            </a:pPr>
            <a:r>
              <a:rPr lang="en-US" sz="2400" dirty="0"/>
              <a:t>Focus on three issues: survey, weighing, gradation</a:t>
            </a:r>
          </a:p>
          <a:p>
            <a:pPr>
              <a:lnSpc>
                <a:spcPct val="90000"/>
              </a:lnSpc>
            </a:pPr>
            <a:r>
              <a:rPr lang="en-US" sz="2400" dirty="0"/>
              <a:t>Stress on full coverage (100% as level for survey efficiency and 95% as acceptable lower limit for weighing efficiency)</a:t>
            </a:r>
          </a:p>
          <a:p>
            <a:pPr>
              <a:lnSpc>
                <a:spcPct val="90000"/>
              </a:lnSpc>
            </a:pPr>
            <a:r>
              <a:rPr lang="en-US" sz="2400" dirty="0"/>
              <a:t>Special focus on Grade III/IV reduction</a:t>
            </a:r>
          </a:p>
          <a:p>
            <a:pPr>
              <a:lnSpc>
                <a:spcPct val="90000"/>
              </a:lnSpc>
            </a:pPr>
            <a:r>
              <a:rPr lang="en-US" sz="2400" dirty="0"/>
              <a:t>Regular medical examination</a:t>
            </a:r>
          </a:p>
          <a:p>
            <a:pPr>
              <a:lnSpc>
                <a:spcPct val="90000"/>
              </a:lnSpc>
            </a:pPr>
            <a:r>
              <a:rPr lang="en-US" sz="2400" dirty="0"/>
              <a:t>Fact finding, not fault finding</a:t>
            </a:r>
          </a:p>
          <a:p>
            <a:pPr>
              <a:lnSpc>
                <a:spcPct val="90000"/>
              </a:lnSpc>
            </a:pPr>
            <a:r>
              <a:rPr lang="en-US" sz="2400" dirty="0"/>
              <a:t>Local initiative in nutrition/health measures</a:t>
            </a:r>
          </a:p>
          <a:p>
            <a:pPr>
              <a:lnSpc>
                <a:spcPct val="90000"/>
              </a:lnSpc>
            </a:pPr>
            <a:r>
              <a:rPr lang="en-US" sz="2400" dirty="0"/>
              <a:t>Involvement of community, especially PRIs, mothers’ groups </a:t>
            </a:r>
          </a:p>
        </p:txBody>
      </p:sp>
      <p:sp>
        <p:nvSpPr>
          <p:cNvPr id="4" name="Date Placeholder 3"/>
          <p:cNvSpPr>
            <a:spLocks noGrp="1"/>
          </p:cNvSpPr>
          <p:nvPr>
            <p:ph type="dt" sz="half" idx="10"/>
          </p:nvPr>
        </p:nvSpPr>
        <p:spPr/>
        <p:txBody>
          <a:bodyPr/>
          <a:lstStyle/>
          <a:p>
            <a:fld id="{E2ABAD34-5AEC-495D-90A7-DDA9FBE67031}"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35</a:t>
            </a:fld>
            <a:endParaRPr lang="en-US"/>
          </a:p>
        </p:txBody>
      </p:sp>
    </p:spTree>
  </p:cSld>
  <p:clrMapOvr>
    <a:masterClrMapping/>
  </p:clrMapOvr>
  <p:transition>
    <p:dissolve/>
  </p:transition>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bwMode="auto">
          <a:xfrm>
            <a:off x="685800" y="228600"/>
            <a:ext cx="7772400" cy="990600"/>
          </a:xfrm>
          <a:solidFill>
            <a:srgbClr val="FFCC00"/>
          </a:solidFill>
          <a:ln>
            <a:miter lim="800000"/>
            <a:headEnd/>
            <a:tailEnd/>
          </a:ln>
          <a:scene3d>
            <a:camera prst="legacyObliqueTopLeft"/>
            <a:lightRig rig="legacyFlat3" dir="t"/>
          </a:scene3d>
          <a:sp3d extrusionH="430200" prstMaterial="legacyMatte">
            <a:bevelT w="13500" h="13500" prst="angle"/>
            <a:bevelB w="13500" h="13500" prst="angle"/>
            <a:extrusionClr>
              <a:srgbClr val="FFCC00"/>
            </a:extrusionClr>
          </a:sp3d>
        </p:spPr>
        <p:txBody>
          <a:bodyPr vert="horz" wrap="square" lIns="91440" tIns="45720" rIns="91440" bIns="45720" numCol="1" anchor="t" anchorCtr="0" compatLnSpc="1">
            <a:prstTxWarp prst="textNoShape">
              <a:avLst/>
            </a:prstTxWarp>
            <a:flatTx/>
          </a:bodyPr>
          <a:lstStyle/>
          <a:p>
            <a:r>
              <a:rPr lang="en-US" sz="4000">
                <a:solidFill>
                  <a:srgbClr val="000066"/>
                </a:solidFill>
              </a:rPr>
              <a:t>Focus Areas of Mission</a:t>
            </a:r>
            <a:endParaRPr lang="en-GB" sz="4000">
              <a:solidFill>
                <a:srgbClr val="000066"/>
              </a:solidFill>
            </a:endParaRPr>
          </a:p>
        </p:txBody>
      </p:sp>
      <p:sp>
        <p:nvSpPr>
          <p:cNvPr id="41987" name="Rectangle 3"/>
          <p:cNvSpPr>
            <a:spLocks noGrp="1" noChangeArrowheads="1"/>
          </p:cNvSpPr>
          <p:nvPr>
            <p:ph idx="1"/>
          </p:nvPr>
        </p:nvSpPr>
        <p:spPr bwMode="auto">
          <a:xfrm>
            <a:off x="685800" y="1676400"/>
            <a:ext cx="4800600" cy="5181600"/>
          </a:xfrm>
          <a:solidFill>
            <a:srgbClr val="800000"/>
          </a:solidFill>
          <a:ln>
            <a:miter lim="800000"/>
            <a:headEnd/>
            <a:tailEnd/>
          </a:ln>
          <a:scene3d>
            <a:camera prst="legacyObliqueTopLeft"/>
            <a:lightRig rig="legacyFlat3" dir="t"/>
          </a:scene3d>
          <a:sp3d extrusionH="430200" prstMaterial="legacyMatte">
            <a:bevelT w="13500" h="13500" prst="angle"/>
            <a:bevelB w="13500" h="13500" prst="angle"/>
            <a:extrusionClr>
              <a:srgbClr val="800000"/>
            </a:extrusionClr>
          </a:sp3d>
        </p:spPr>
        <p:txBody>
          <a:bodyPr vert="horz" wrap="square" lIns="91440" tIns="45720" rIns="91440" bIns="45720" numCol="1" anchor="t" anchorCtr="0" compatLnSpc="1">
            <a:prstTxWarp prst="textNoShape">
              <a:avLst/>
            </a:prstTxWarp>
            <a:flatTx/>
          </a:bodyPr>
          <a:lstStyle/>
          <a:p>
            <a:r>
              <a:rPr lang="en-US" dirty="0"/>
              <a:t>Antenatal care</a:t>
            </a:r>
          </a:p>
          <a:p>
            <a:r>
              <a:rPr lang="en-US" dirty="0"/>
              <a:t>Feeding practices</a:t>
            </a:r>
          </a:p>
          <a:p>
            <a:r>
              <a:rPr lang="en-US" dirty="0"/>
              <a:t>Complete </a:t>
            </a:r>
            <a:r>
              <a:rPr lang="en-US" dirty="0" err="1"/>
              <a:t>immunisation</a:t>
            </a:r>
            <a:endParaRPr lang="en-US" dirty="0"/>
          </a:p>
          <a:p>
            <a:r>
              <a:rPr lang="en-US" dirty="0" err="1"/>
              <a:t>Deworming</a:t>
            </a:r>
            <a:endParaRPr lang="en-US" dirty="0"/>
          </a:p>
          <a:p>
            <a:r>
              <a:rPr lang="en-US" dirty="0"/>
              <a:t>Micronutrient supplementation</a:t>
            </a:r>
          </a:p>
          <a:p>
            <a:r>
              <a:rPr lang="en-US" dirty="0"/>
              <a:t>Nutrition/health education</a:t>
            </a:r>
          </a:p>
          <a:p>
            <a:pPr>
              <a:buFontTx/>
              <a:buNone/>
            </a:pPr>
            <a:endParaRPr lang="en-GB" dirty="0"/>
          </a:p>
        </p:txBody>
      </p:sp>
      <p:pic>
        <p:nvPicPr>
          <p:cNvPr id="5" name="Picture 2" descr="Photo1"/>
          <p:cNvPicPr>
            <a:picLocks noChangeAspect="1" noChangeArrowheads="1"/>
          </p:cNvPicPr>
          <p:nvPr/>
        </p:nvPicPr>
        <p:blipFill>
          <a:blip r:embed="rId2"/>
          <a:srcRect/>
          <a:stretch>
            <a:fillRect/>
          </a:stretch>
        </p:blipFill>
        <p:spPr bwMode="auto">
          <a:xfrm>
            <a:off x="5562600" y="1524000"/>
            <a:ext cx="3581400" cy="5334000"/>
          </a:xfrm>
          <a:prstGeom prst="rect">
            <a:avLst/>
          </a:prstGeom>
          <a:noFill/>
        </p:spPr>
      </p:pic>
      <p:sp>
        <p:nvSpPr>
          <p:cNvPr id="6" name="Date Placeholder 5"/>
          <p:cNvSpPr>
            <a:spLocks noGrp="1"/>
          </p:cNvSpPr>
          <p:nvPr>
            <p:ph type="dt" sz="half" idx="10"/>
          </p:nvPr>
        </p:nvSpPr>
        <p:spPr/>
        <p:txBody>
          <a:bodyPr/>
          <a:lstStyle/>
          <a:p>
            <a:fld id="{470F0DB1-5132-4303-B5D4-F50EE0541800}" type="datetime1">
              <a:rPr lang="en-US" smtClean="0"/>
              <a:pPr/>
              <a:t>14/06/2010</a:t>
            </a:fld>
            <a:endParaRPr lang="en-US"/>
          </a:p>
        </p:txBody>
      </p:sp>
      <p:sp>
        <p:nvSpPr>
          <p:cNvPr id="7" name="Slide Number Placeholder 6"/>
          <p:cNvSpPr>
            <a:spLocks noGrp="1"/>
          </p:cNvSpPr>
          <p:nvPr>
            <p:ph type="sldNum" sz="quarter" idx="12"/>
          </p:nvPr>
        </p:nvSpPr>
        <p:spPr/>
        <p:txBody>
          <a:bodyPr/>
          <a:lstStyle/>
          <a:p>
            <a:fld id="{90597A16-8B8D-463B-A1AC-E16379E3177C}" type="slidenum">
              <a:rPr lang="en-US" smtClean="0"/>
              <a:pPr/>
              <a:t>36</a:t>
            </a:fld>
            <a:endParaRPr lang="en-US"/>
          </a:p>
        </p:txBody>
      </p:sp>
    </p:spTree>
  </p:cSld>
  <p:clrMapOvr>
    <a:masterClrMapping/>
  </p:clrMapOvr>
  <p:transition>
    <p:dissolve/>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4818" name="Group 2"/>
          <p:cNvGraphicFramePr>
            <a:graphicFrameLocks noGrp="1"/>
          </p:cNvGraphicFramePr>
          <p:nvPr/>
        </p:nvGraphicFramePr>
        <p:xfrm>
          <a:off x="266700" y="1204913"/>
          <a:ext cx="8496300" cy="4755199"/>
        </p:xfrm>
        <a:graphic>
          <a:graphicData uri="http://schemas.openxmlformats.org/drawingml/2006/table">
            <a:tbl>
              <a:tblPr/>
              <a:tblGrid>
                <a:gridCol w="1606550"/>
                <a:gridCol w="1268413"/>
                <a:gridCol w="928687"/>
                <a:gridCol w="1184275"/>
                <a:gridCol w="908050"/>
                <a:gridCol w="1331913"/>
                <a:gridCol w="1268412"/>
              </a:tblGrid>
              <a:tr h="560388">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500" b="1" i="0" u="none" strike="noStrike" cap="none" normalizeH="0" baseline="0" dirty="0" smtClean="0">
                          <a:ln>
                            <a:noFill/>
                          </a:ln>
                          <a:solidFill>
                            <a:schemeClr val="bg1"/>
                          </a:solidFill>
                          <a:effectLst/>
                          <a:latin typeface="DVB-TTSurekhEN" pitchFamily="82" charset="0"/>
                        </a:rPr>
                        <a:t>Districts</a:t>
                      </a:r>
                    </a:p>
                  </a:txBody>
                  <a:tcPr horzOverflow="overflow">
                    <a:lnL cap="flat">
                      <a:noFill/>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00"/>
                    </a:solidFill>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Dec. 02</a:t>
                      </a:r>
                      <a:endParaRPr kumimoji="0" lang="en-US" sz="2400" b="1" i="0" u="none" strike="noStrike" cap="none" normalizeH="0" baseline="0" smtClean="0">
                        <a:ln>
                          <a:noFill/>
                        </a:ln>
                        <a:solidFill>
                          <a:schemeClr val="bg1"/>
                        </a:solidFill>
                        <a:effectLst/>
                        <a:latin typeface="DVB-TTSurekhEN" pitchFamily="82" charset="0"/>
                      </a:endParaRP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0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Dec.04</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00"/>
                    </a:solidFill>
                  </a:tcPr>
                </a:tc>
                <a:tc hMerge="1">
                  <a:txBody>
                    <a:bodyPr/>
                    <a:lstStyle/>
                    <a:p>
                      <a:endParaRPr lang="en-US"/>
                    </a:p>
                  </a:txBody>
                  <a:tcPr/>
                </a:tc>
                <a:tc gridSpan="2">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Feb.06</a:t>
                      </a:r>
                    </a:p>
                  </a:txBody>
                  <a:tcPr horzOverflow="overflow">
                    <a:lnL w="12700" cap="flat" cmpd="sng" algn="ctr">
                      <a:solidFill>
                        <a:schemeClr val="bg1"/>
                      </a:solidFill>
                      <a:prstDash val="solid"/>
                      <a:round/>
                      <a:headEnd type="none" w="med" len="med"/>
                      <a:tailEnd type="none" w="med" len="med"/>
                    </a:lnL>
                    <a:lnR w="12700" cap="flat" cmpd="sng" algn="ctr">
                      <a:solidFill>
                        <a:schemeClr val="bg1"/>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chemeClr val="bg1"/>
                      </a:solidFill>
                      <a:prstDash val="solid"/>
                      <a:round/>
                      <a:headEnd type="none" w="med" len="med"/>
                      <a:tailEnd type="none" w="med" len="med"/>
                    </a:lnB>
                    <a:lnTlToBr>
                      <a:noFill/>
                    </a:lnTlToBr>
                    <a:lnBlToTr>
                      <a:noFill/>
                    </a:lnBlToTr>
                    <a:solidFill>
                      <a:srgbClr val="990000"/>
                    </a:solidFill>
                  </a:tcPr>
                </a:tc>
                <a:tc hMerge="1">
                  <a:txBody>
                    <a:bodyPr/>
                    <a:lstStyle/>
                    <a:p>
                      <a:endParaRPr lang="en-US"/>
                    </a:p>
                  </a:txBody>
                  <a:tcPr/>
                </a:tc>
              </a:tr>
              <a:tr h="406400">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endParaRPr kumimoji="0" lang="en-GB" sz="1700" b="1" i="0" u="none" strike="noStrike" cap="none" normalizeH="0" baseline="0" dirty="0" smtClean="0">
                        <a:ln>
                          <a:noFill/>
                        </a:ln>
                        <a:solidFill>
                          <a:schemeClr val="bg1"/>
                        </a:solidFill>
                        <a:effectLst/>
                        <a:latin typeface="DVB-TTSurekhEN" pitchFamily="82" charset="0"/>
                      </a:endParaRP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chemeClr val="bg1"/>
                          </a:solidFill>
                          <a:effectLst/>
                          <a:latin typeface="DVB-TTSurekhEN" pitchFamily="82" charset="0"/>
                        </a:rPr>
                        <a:t>Number  </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rgbClr val="FFFF00"/>
                          </a:solidFill>
                          <a:effectLst/>
                          <a:latin typeface="DVB-TTSurekhEN" pitchFamily="82" charset="0"/>
                        </a:rPr>
                        <a:t>%</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DVB-TTSurekhEN" pitchFamily="82" charset="0"/>
                        </a:rPr>
                        <a:t>Number  </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rgbClr val="FFFF00"/>
                          </a:solidFill>
                          <a:effectLst/>
                          <a:latin typeface="DVB-TTSurekhEN" pitchFamily="82" charset="0"/>
                        </a:rPr>
                        <a:t>%</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smtClean="0">
                          <a:ln>
                            <a:noFill/>
                          </a:ln>
                          <a:solidFill>
                            <a:schemeClr val="bg1"/>
                          </a:solidFill>
                          <a:effectLst/>
                          <a:latin typeface="DVB-TTSurekhEN" pitchFamily="82" charset="0"/>
                        </a:rPr>
                        <a:t>Number  </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0" lang="en-US" sz="1700" b="1" i="0" u="none" strike="noStrike" cap="none" normalizeH="0" baseline="0" dirty="0" smtClean="0">
                          <a:ln>
                            <a:noFill/>
                          </a:ln>
                          <a:solidFill>
                            <a:srgbClr val="FFFF00"/>
                          </a:solidFill>
                          <a:effectLst/>
                          <a:latin typeface="DVB-TTSurekhEN" pitchFamily="82" charset="0"/>
                        </a:rPr>
                        <a:t>%</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chemeClr val="bg1"/>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9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Aurangabad</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40745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16.24</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34280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13.00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5841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2.28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7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Jalna</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29157</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17.92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28622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13.97</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4737</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2.43</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9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Parbhani</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22868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17.78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21346</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13.75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3081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1.89</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7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Hingoli</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21151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18.00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20370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15.42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4620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3.54</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1116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Nanded</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50495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18.65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46137</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14.76</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5618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1.91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17513">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Beed</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26718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10.45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21295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8.25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6132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2.56</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9575">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Latur</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26726</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11.72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20121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8.52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6211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2.76</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0798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Osmanabad</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17400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10.73</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6848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3.91</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2368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1.52</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r h="490538">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Total</a:t>
                      </a:r>
                    </a:p>
                  </a:txBody>
                  <a:tcPr horzOverflow="overflow">
                    <a:lnL cap="flat">
                      <a:noFill/>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chemeClr val="bg1"/>
                          </a:solidFill>
                          <a:effectLst/>
                          <a:latin typeface="DVB-TTSurekhEN" pitchFamily="82" charset="0"/>
                        </a:rPr>
                        <a:t>235270</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14.93</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chemeClr val="bg1"/>
                          </a:solidFill>
                          <a:effectLst/>
                          <a:latin typeface="DVB-TTSurekhEN" pitchFamily="82" charset="0"/>
                        </a:rPr>
                        <a:t>199019</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1900" b="1" i="0" u="none" strike="noStrike" cap="none" normalizeH="0" baseline="0" smtClean="0">
                          <a:ln>
                            <a:noFill/>
                          </a:ln>
                          <a:solidFill>
                            <a:srgbClr val="FFFF00"/>
                          </a:solidFill>
                          <a:effectLst/>
                          <a:latin typeface="DVB-TTSurekhEN" pitchFamily="82" charset="0"/>
                        </a:rPr>
                        <a:t>11.45</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9900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smtClean="0">
                          <a:ln>
                            <a:noFill/>
                          </a:ln>
                          <a:solidFill>
                            <a:schemeClr val="bg1"/>
                          </a:solidFill>
                          <a:effectLst/>
                          <a:latin typeface="DVB-TTSurekhEN" pitchFamily="82" charset="0"/>
                        </a:rPr>
                        <a:t>38608</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rgbClr val="336600"/>
                    </a:solidFill>
                  </a:tcPr>
                </a:tc>
                <a:tc>
                  <a:txBody>
                    <a:bodyPr/>
                    <a:lstStyle/>
                    <a:p>
                      <a:pPr marL="0" marR="0" lvl="0" indent="0" algn="r" defTabSz="914400" rtl="0" eaLnBrk="1" fontAlgn="base" latinLnBrk="0" hangingPunct="1">
                        <a:lnSpc>
                          <a:spcPct val="100000"/>
                        </a:lnSpc>
                        <a:spcBef>
                          <a:spcPct val="20000"/>
                        </a:spcBef>
                        <a:spcAft>
                          <a:spcPct val="0"/>
                        </a:spcAft>
                        <a:buClrTx/>
                        <a:buSzTx/>
                        <a:buFontTx/>
                        <a:buNone/>
                        <a:tabLst/>
                      </a:pPr>
                      <a:r>
                        <a:rPr kumimoji="0" lang="en-US" sz="2100" b="1" i="0" u="none" strike="noStrike" cap="none" normalizeH="0" baseline="0" dirty="0" smtClean="0">
                          <a:ln>
                            <a:noFill/>
                          </a:ln>
                          <a:solidFill>
                            <a:srgbClr val="FFFF00"/>
                          </a:solidFill>
                          <a:effectLst/>
                          <a:latin typeface="DVB-TTSurekhEN" pitchFamily="82" charset="0"/>
                        </a:rPr>
                        <a:t>2.33</a:t>
                      </a:r>
                    </a:p>
                  </a:txBody>
                  <a:tcPr horzOverflow="overflow">
                    <a:lnL w="19050" cap="flat" cmpd="sng" algn="ctr">
                      <a:solidFill>
                        <a:srgbClr val="FFFFFF"/>
                      </a:solidFill>
                      <a:prstDash val="solid"/>
                      <a:round/>
                      <a:headEnd type="none" w="med" len="med"/>
                      <a:tailEnd type="none" w="med" len="med"/>
                    </a:lnL>
                    <a:lnR w="19050" cap="flat" cmpd="sng" algn="ctr">
                      <a:solidFill>
                        <a:srgbClr val="FFFFFF"/>
                      </a:solidFill>
                      <a:prstDash val="solid"/>
                      <a:round/>
                      <a:headEnd type="none" w="med" len="med"/>
                      <a:tailEnd type="none" w="med" len="med"/>
                    </a:lnR>
                    <a:lnT w="12700" cap="flat" cmpd="sng" algn="ctr">
                      <a:solidFill>
                        <a:srgbClr val="FFFFFF"/>
                      </a:solidFill>
                      <a:prstDash val="solid"/>
                      <a:round/>
                      <a:headEnd type="none" w="med" len="med"/>
                      <a:tailEnd type="none" w="med" len="med"/>
                    </a:lnT>
                    <a:lnB w="12700" cap="flat" cmpd="sng" algn="ctr">
                      <a:solidFill>
                        <a:srgbClr val="FFFFFF"/>
                      </a:solidFill>
                      <a:prstDash val="solid"/>
                      <a:round/>
                      <a:headEnd type="none" w="med" len="med"/>
                      <a:tailEnd type="none" w="med" len="med"/>
                    </a:lnB>
                    <a:lnTlToBr>
                      <a:noFill/>
                    </a:lnTlToBr>
                    <a:lnBlToTr>
                      <a:noFill/>
                    </a:lnBlToTr>
                    <a:solidFill>
                      <a:schemeClr val="bg2"/>
                    </a:solidFill>
                  </a:tcPr>
                </a:tc>
              </a:tr>
            </a:tbl>
          </a:graphicData>
        </a:graphic>
      </p:graphicFrame>
      <p:sp>
        <p:nvSpPr>
          <p:cNvPr id="34928" name="Rectangle 112"/>
          <p:cNvSpPr>
            <a:spLocks noChangeArrowheads="1"/>
          </p:cNvSpPr>
          <p:nvPr/>
        </p:nvSpPr>
        <p:spPr bwMode="auto">
          <a:xfrm>
            <a:off x="685800" y="304800"/>
            <a:ext cx="7696200" cy="620713"/>
          </a:xfrm>
          <a:prstGeom prst="rect">
            <a:avLst/>
          </a:prstGeom>
          <a:solidFill>
            <a:srgbClr val="FFCC00"/>
          </a:solidFill>
          <a:ln w="9525">
            <a:noFill/>
            <a:miter lim="800000"/>
            <a:headEnd/>
            <a:tailEnd/>
          </a:ln>
          <a:effectLst/>
          <a:scene3d>
            <a:camera prst="legacyObliqueTopLeft"/>
            <a:lightRig rig="legacyFlat3" dir="t"/>
          </a:scene3d>
          <a:sp3d extrusionH="430200" prstMaterial="legacyMatte">
            <a:bevelT w="13500" h="13500" prst="angle"/>
            <a:bevelB w="13500" h="13500" prst="angle"/>
            <a:extrusionClr>
              <a:srgbClr val="99CCFF"/>
            </a:extrusionClr>
          </a:sp3d>
        </p:spPr>
        <p:txBody>
          <a:bodyPr>
            <a:flatTx/>
          </a:bodyPr>
          <a:lstStyle/>
          <a:p>
            <a:pPr algn="ctr"/>
            <a:r>
              <a:rPr lang="en-US" b="1">
                <a:solidFill>
                  <a:srgbClr val="000066"/>
                </a:solidFill>
              </a:rPr>
              <a:t>Percentage of Gr.II Children against weighed children</a:t>
            </a:r>
          </a:p>
        </p:txBody>
      </p:sp>
      <p:sp>
        <p:nvSpPr>
          <p:cNvPr id="4" name="Date Placeholder 3"/>
          <p:cNvSpPr>
            <a:spLocks noGrp="1"/>
          </p:cNvSpPr>
          <p:nvPr>
            <p:ph type="dt" sz="half" idx="10"/>
          </p:nvPr>
        </p:nvSpPr>
        <p:spPr/>
        <p:txBody>
          <a:bodyPr/>
          <a:lstStyle/>
          <a:p>
            <a:fld id="{BF2CDE16-0EE8-4BA9-8CFB-9C6B88CE0D96}"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37</a:t>
            </a:fld>
            <a:endParaRPr lang="en-US"/>
          </a:p>
        </p:txBody>
      </p:sp>
    </p:spTree>
  </p:cSld>
  <p:clrMapOvr>
    <a:masterClrMapping/>
  </p:clrMapOvr>
  <p:transition>
    <p:dissolve/>
  </p:transition>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Title 1"/>
          <p:cNvSpPr>
            <a:spLocks noGrp="1"/>
          </p:cNvSpPr>
          <p:nvPr>
            <p:ph type="title"/>
          </p:nvPr>
        </p:nvSpPr>
        <p:spPr>
          <a:xfrm>
            <a:off x="457200" y="122238"/>
            <a:ext cx="8229600" cy="563562"/>
          </a:xfrm>
        </p:spPr>
        <p:txBody>
          <a:bodyPr>
            <a:normAutofit/>
          </a:bodyPr>
          <a:lstStyle/>
          <a:p>
            <a:r>
              <a:rPr lang="en-US" sz="2800" b="1" dirty="0" err="1" smtClean="0">
                <a:solidFill>
                  <a:schemeClr val="accent2"/>
                </a:solidFill>
                <a:latin typeface="Times New Roman" pitchFamily="18" charset="0"/>
                <a:cs typeface="Times New Roman" pitchFamily="18" charset="0"/>
              </a:rPr>
              <a:t>Dahanu</a:t>
            </a:r>
            <a:r>
              <a:rPr lang="en-US" sz="2800" b="1" dirty="0" smtClean="0">
                <a:solidFill>
                  <a:schemeClr val="accent2"/>
                </a:solidFill>
                <a:latin typeface="Times New Roman" pitchFamily="18" charset="0"/>
                <a:cs typeface="Times New Roman" pitchFamily="18" charset="0"/>
              </a:rPr>
              <a:t> Experience 1987-90</a:t>
            </a:r>
            <a:endParaRPr lang="en-US" sz="2800" b="1" dirty="0" smtClean="0">
              <a:solidFill>
                <a:schemeClr val="accent2"/>
              </a:solidFill>
            </a:endParaRPr>
          </a:p>
        </p:txBody>
      </p:sp>
      <p:sp>
        <p:nvSpPr>
          <p:cNvPr id="27651" name="Content Placeholder 2"/>
          <p:cNvSpPr>
            <a:spLocks noGrp="1"/>
          </p:cNvSpPr>
          <p:nvPr>
            <p:ph idx="1"/>
          </p:nvPr>
        </p:nvSpPr>
        <p:spPr>
          <a:xfrm>
            <a:off x="152400" y="762000"/>
            <a:ext cx="8839200" cy="5867400"/>
          </a:xfrm>
        </p:spPr>
        <p:txBody>
          <a:bodyPr/>
          <a:lstStyle/>
          <a:p>
            <a:r>
              <a:rPr lang="en-US" sz="2400" smtClean="0">
                <a:latin typeface="Times New Roman" pitchFamily="18" charset="0"/>
                <a:cs typeface="Times New Roman" pitchFamily="18" charset="0"/>
              </a:rPr>
              <a:t>Under the Rural neonatal care project, started by Govt of Maharashtra, in Dahanu Block TBA played important role for caring the newborn</a:t>
            </a:r>
          </a:p>
          <a:p>
            <a:r>
              <a:rPr lang="en-US" sz="2400" smtClean="0">
                <a:latin typeface="Times New Roman" pitchFamily="18" charset="0"/>
                <a:cs typeface="Times New Roman" pitchFamily="18" charset="0"/>
              </a:rPr>
              <a:t>Maintence of warm chain and resuscitation of newborn recognized as a most important intervention besides detection of LBW/ preterm baby and safe transport of such baby</a:t>
            </a:r>
          </a:p>
          <a:p>
            <a:r>
              <a:rPr lang="en-US" sz="2400" smtClean="0">
                <a:latin typeface="Times New Roman" pitchFamily="18" charset="0"/>
                <a:cs typeface="Times New Roman" pitchFamily="18" charset="0"/>
              </a:rPr>
              <a:t>Foot length by foot print was used as indicator for referral</a:t>
            </a:r>
          </a:p>
          <a:p>
            <a:r>
              <a:rPr lang="en-US" sz="2400" smtClean="0">
                <a:latin typeface="Times New Roman" pitchFamily="18" charset="0"/>
                <a:cs typeface="Times New Roman" pitchFamily="18" charset="0"/>
              </a:rPr>
              <a:t>Neonatal mortality rate dropped from 57.1 to 33.6</a:t>
            </a:r>
          </a:p>
          <a:p>
            <a:r>
              <a:rPr lang="en-US" sz="2400" smtClean="0">
                <a:latin typeface="Times New Roman" pitchFamily="18" charset="0"/>
                <a:cs typeface="Times New Roman" pitchFamily="18" charset="0"/>
              </a:rPr>
              <a:t>Perinatal mortality rate dropped from 74.8 to 28.7</a:t>
            </a:r>
          </a:p>
          <a:p>
            <a:pPr>
              <a:buFont typeface="Arial" charset="0"/>
              <a:buNone/>
            </a:pPr>
            <a:endParaRPr lang="en-US" sz="2400" b="1" smtClean="0">
              <a:latin typeface="Times New Roman" pitchFamily="18" charset="0"/>
              <a:cs typeface="Times New Roman" pitchFamily="18" charset="0"/>
            </a:endParaRPr>
          </a:p>
          <a:p>
            <a:pPr>
              <a:buFont typeface="Arial" charset="0"/>
              <a:buNone/>
            </a:pPr>
            <a:r>
              <a:rPr lang="en-US" sz="2400" b="1" smtClean="0">
                <a:latin typeface="Times New Roman" pitchFamily="18" charset="0"/>
                <a:cs typeface="Times New Roman" pitchFamily="18" charset="0"/>
              </a:rPr>
              <a:t>Conclusion: </a:t>
            </a:r>
            <a:r>
              <a:rPr lang="en-US" sz="2400" smtClean="0">
                <a:latin typeface="Times New Roman" pitchFamily="18" charset="0"/>
                <a:cs typeface="Times New Roman" pitchFamily="18" charset="0"/>
              </a:rPr>
              <a:t>domiciliary neonatal care by TBAs supported by facilities for neonatal care at PHCs and community hospitals can influence neonatal survival in our country</a:t>
            </a:r>
          </a:p>
        </p:txBody>
      </p:sp>
      <p:sp>
        <p:nvSpPr>
          <p:cNvPr id="4" name="Date Placeholder 3"/>
          <p:cNvSpPr>
            <a:spLocks noGrp="1"/>
          </p:cNvSpPr>
          <p:nvPr>
            <p:ph type="dt" sz="half" idx="10"/>
          </p:nvPr>
        </p:nvSpPr>
        <p:spPr/>
        <p:txBody>
          <a:bodyPr/>
          <a:lstStyle/>
          <a:p>
            <a:fld id="{4C816F0D-809F-48A8-BD6D-7B10FB88C13E}"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38</a:t>
            </a:fld>
            <a:endParaRPr lang="en-US"/>
          </a:p>
        </p:txBody>
      </p:sp>
    </p:spTree>
  </p:cSld>
  <p:clrMapOvr>
    <a:masterClrMapping/>
  </p:clrMapOvr>
  <p:transition>
    <p:dissolve/>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67400" cy="1143000"/>
          </a:xfrm>
        </p:spPr>
        <p:txBody>
          <a:bodyPr/>
          <a:lstStyle/>
          <a:p>
            <a:r>
              <a:rPr lang="en-US" dirty="0" err="1" smtClean="0"/>
              <a:t>Vistaar</a:t>
            </a:r>
            <a:r>
              <a:rPr lang="en-US" dirty="0" smtClean="0"/>
              <a:t> project</a:t>
            </a:r>
            <a:endParaRPr lang="en-US" dirty="0"/>
          </a:p>
        </p:txBody>
      </p:sp>
      <p:sp>
        <p:nvSpPr>
          <p:cNvPr id="3" name="Content Placeholder 2"/>
          <p:cNvSpPr>
            <a:spLocks noGrp="1"/>
          </p:cNvSpPr>
          <p:nvPr>
            <p:ph idx="1"/>
          </p:nvPr>
        </p:nvSpPr>
        <p:spPr/>
        <p:txBody>
          <a:bodyPr>
            <a:normAutofit fontScale="77500" lnSpcReduction="20000"/>
          </a:bodyPr>
          <a:lstStyle/>
          <a:p>
            <a:r>
              <a:rPr lang="en-US" b="1" dirty="0" smtClean="0"/>
              <a:t>KEY ACTIVITIES:</a:t>
            </a:r>
          </a:p>
          <a:p>
            <a:r>
              <a:rPr lang="en-US" dirty="0" smtClean="0"/>
              <a:t>As a first step in promoting the transfer of knowledge to practice, the Project facilitated six Evidence Reviews</a:t>
            </a:r>
          </a:p>
          <a:p>
            <a:r>
              <a:rPr lang="en-US" dirty="0" smtClean="0"/>
              <a:t>(ERs) on six technical themes selected as priorities by the Government and other key stakeholders:</a:t>
            </a:r>
          </a:p>
          <a:p>
            <a:r>
              <a:rPr lang="en-US" dirty="0" smtClean="0"/>
              <a:t>Iron Deficiency Anemia Prevention and Treatment</a:t>
            </a:r>
          </a:p>
          <a:p>
            <a:r>
              <a:rPr lang="en-US" dirty="0" smtClean="0"/>
              <a:t> Complementary Feeding</a:t>
            </a:r>
          </a:p>
          <a:p>
            <a:r>
              <a:rPr lang="en-US" dirty="0" smtClean="0"/>
              <a:t> Delay of Marriage and First Birth</a:t>
            </a:r>
          </a:p>
          <a:p>
            <a:r>
              <a:rPr lang="en-US" dirty="0" smtClean="0"/>
              <a:t> Community-based Newborn Care</a:t>
            </a:r>
          </a:p>
          <a:p>
            <a:r>
              <a:rPr lang="en-US" dirty="0" smtClean="0"/>
              <a:t> Village Health Committees</a:t>
            </a:r>
          </a:p>
          <a:p>
            <a:r>
              <a:rPr lang="en-US" smtClean="0"/>
              <a:t> </a:t>
            </a:r>
            <a:r>
              <a:rPr lang="en-US" dirty="0" smtClean="0"/>
              <a:t>Performance Improvement of Community Level Health</a:t>
            </a:r>
          </a:p>
          <a:p>
            <a:pPr>
              <a:buNone/>
            </a:pPr>
            <a:r>
              <a:rPr lang="en-US" dirty="0" smtClean="0"/>
              <a:t>and Nutrition Functionaries</a:t>
            </a:r>
          </a:p>
          <a:p>
            <a:endParaRPr lang="en-US" dirty="0"/>
          </a:p>
        </p:txBody>
      </p:sp>
      <p:pic>
        <p:nvPicPr>
          <p:cNvPr id="87042" name="Picture 2"/>
          <p:cNvPicPr>
            <a:picLocks noChangeAspect="1" noChangeArrowheads="1"/>
          </p:cNvPicPr>
          <p:nvPr/>
        </p:nvPicPr>
        <p:blipFill>
          <a:blip r:embed="rId2"/>
          <a:srcRect/>
          <a:stretch>
            <a:fillRect/>
          </a:stretch>
        </p:blipFill>
        <p:spPr bwMode="auto">
          <a:xfrm>
            <a:off x="7239000" y="0"/>
            <a:ext cx="1905000" cy="15240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9215F6C8-E275-443B-ACB1-08DB491AF18C}"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39</a:t>
            </a:fld>
            <a:endParaRPr lang="en-US"/>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MDG goal :</a:t>
            </a:r>
            <a:endParaRPr lang="en-US" dirty="0"/>
          </a:p>
        </p:txBody>
      </p:sp>
      <p:sp>
        <p:nvSpPr>
          <p:cNvPr id="3" name="Content Placeholder 2"/>
          <p:cNvSpPr>
            <a:spLocks noGrp="1"/>
          </p:cNvSpPr>
          <p:nvPr>
            <p:ph idx="1"/>
          </p:nvPr>
        </p:nvSpPr>
        <p:spPr/>
        <p:txBody>
          <a:bodyPr>
            <a:normAutofit lnSpcReduction="10000"/>
          </a:bodyPr>
          <a:lstStyle/>
          <a:p>
            <a:r>
              <a:rPr lang="en-US" dirty="0" smtClean="0"/>
              <a:t>One of these eight goals is to reduce child mortality by two-thirds between 1990 and 2015.</a:t>
            </a:r>
          </a:p>
          <a:p>
            <a:r>
              <a:rPr lang="en-US" dirty="0" smtClean="0"/>
              <a:t>MDG Goal 4 and 5 indicators: Under-five mortality rate males 87, females 95 per 1,000 live births;</a:t>
            </a:r>
          </a:p>
          <a:p>
            <a:r>
              <a:rPr lang="en-US" dirty="0" smtClean="0"/>
              <a:t>IMR- 68 per 1,000 live births</a:t>
            </a:r>
          </a:p>
          <a:p>
            <a:r>
              <a:rPr lang="en-US" dirty="0" smtClean="0"/>
              <a:t>Measles immunization-67; Births by skilled attendant 42.3%.</a:t>
            </a:r>
          </a:p>
          <a:p>
            <a:r>
              <a:rPr lang="en-US" sz="1300" dirty="0" smtClean="0"/>
              <a:t>Data source: Basic Indicators: Health Situation in South-East Asia, World Health Organization, South-East Asia Region, 2004.</a:t>
            </a:r>
          </a:p>
          <a:p>
            <a:endParaRPr lang="en-US" dirty="0"/>
          </a:p>
        </p:txBody>
      </p:sp>
      <p:sp>
        <p:nvSpPr>
          <p:cNvPr id="4" name="Date Placeholder 3"/>
          <p:cNvSpPr>
            <a:spLocks noGrp="1"/>
          </p:cNvSpPr>
          <p:nvPr>
            <p:ph type="dt" sz="half" idx="10"/>
          </p:nvPr>
        </p:nvSpPr>
        <p:spPr/>
        <p:txBody>
          <a:bodyPr/>
          <a:lstStyle/>
          <a:p>
            <a:fld id="{B0F7CEF8-C59A-4C1C-B3C2-DC3C24CD83D1}"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a:t>
            </a:fld>
            <a:endParaRPr lang="en-US"/>
          </a:p>
        </p:txBody>
      </p:sp>
    </p:spTree>
  </p:cSld>
  <p:clrMapOvr>
    <a:masterClrMapping/>
  </p:clrMapOvr>
  <p:transition>
    <p:dissolve/>
  </p:transition>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a:solidFill>
            <a:schemeClr val="bg1"/>
          </a:solidFill>
        </p:spPr>
        <p:txBody>
          <a:bodyPr/>
          <a:lstStyle/>
          <a:p>
            <a:endParaRPr lang="en-US" dirty="0"/>
          </a:p>
        </p:txBody>
      </p:sp>
      <p:sp>
        <p:nvSpPr>
          <p:cNvPr id="4" name="Date Placeholder 3"/>
          <p:cNvSpPr>
            <a:spLocks noGrp="1"/>
          </p:cNvSpPr>
          <p:nvPr>
            <p:ph type="dt" sz="half" idx="10"/>
          </p:nvPr>
        </p:nvSpPr>
        <p:spPr/>
        <p:txBody>
          <a:bodyPr/>
          <a:lstStyle/>
          <a:p>
            <a:fld id="{9FCB76D6-94AA-4605-B729-108DCB8CB9FD}"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40</a:t>
            </a:fld>
            <a:endParaRPr lang="en-US"/>
          </a:p>
        </p:txBody>
      </p:sp>
    </p:spTree>
  </p:cSld>
  <p:clrMapOvr>
    <a:masterClrMapping/>
  </p:clrMapOvr>
  <p:transition>
    <p:dissolv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chemeClr val="accent2"/>
                </a:solidFill>
                <a:latin typeface="Times New Roman" pitchFamily="18" charset="0"/>
                <a:cs typeface="Times New Roman" pitchFamily="18" charset="0"/>
              </a:rPr>
              <a:t>Bangladesh study</a:t>
            </a:r>
            <a:r>
              <a:rPr lang="en-US" dirty="0" smtClean="0">
                <a:solidFill>
                  <a:schemeClr val="accent2"/>
                </a:solidFill>
                <a:latin typeface="Times New Roman" pitchFamily="18" charset="0"/>
                <a:cs typeface="Times New Roman" pitchFamily="18" charset="0"/>
              </a:rPr>
              <a:t>:</a:t>
            </a:r>
          </a:p>
        </p:txBody>
      </p:sp>
      <p:sp>
        <p:nvSpPr>
          <p:cNvPr id="3" name="Content Placeholder 2"/>
          <p:cNvSpPr>
            <a:spLocks noGrp="1"/>
          </p:cNvSpPr>
          <p:nvPr>
            <p:ph idx="1"/>
          </p:nvPr>
        </p:nvSpPr>
        <p:spPr/>
        <p:txBody>
          <a:bodyPr>
            <a:normAutofit fontScale="85000" lnSpcReduction="10000"/>
          </a:bodyPr>
          <a:lstStyle/>
          <a:p>
            <a:r>
              <a:rPr lang="en-US" sz="3200" dirty="0" smtClean="0">
                <a:latin typeface="Times New Roman" pitchFamily="18" charset="0"/>
                <a:cs typeface="Times New Roman" pitchFamily="18" charset="0"/>
              </a:rPr>
              <a:t>Effect of topical treatment with skin barrier-enhancing emollients on </a:t>
            </a:r>
            <a:r>
              <a:rPr lang="en-US" sz="3200" dirty="0" err="1" smtClean="0">
                <a:latin typeface="Times New Roman" pitchFamily="18" charset="0"/>
                <a:cs typeface="Times New Roman" pitchFamily="18" charset="0"/>
              </a:rPr>
              <a:t>nosocomial</a:t>
            </a:r>
            <a:r>
              <a:rPr lang="en-US" sz="3200" dirty="0" smtClean="0">
                <a:latin typeface="Times New Roman" pitchFamily="18" charset="0"/>
                <a:cs typeface="Times New Roman" pitchFamily="18" charset="0"/>
              </a:rPr>
              <a:t> infections in preterm infants in Bangladesh: a randomized controlled trial</a:t>
            </a:r>
          </a:p>
          <a:p>
            <a:r>
              <a:rPr lang="en-US" sz="3200" dirty="0" smtClean="0">
                <a:latin typeface="Times New Roman" pitchFamily="18" charset="0"/>
                <a:cs typeface="Times New Roman" pitchFamily="18" charset="0"/>
              </a:rPr>
              <a:t>	Use of sunflower oil or </a:t>
            </a:r>
            <a:r>
              <a:rPr lang="en-US" sz="3200" dirty="0" err="1" smtClean="0">
                <a:latin typeface="Times New Roman" pitchFamily="18" charset="0"/>
                <a:cs typeface="Times New Roman" pitchFamily="18" charset="0"/>
              </a:rPr>
              <a:t>Aquaphor</a:t>
            </a:r>
            <a:r>
              <a:rPr lang="en-US" sz="3200" dirty="0" smtClean="0">
                <a:latin typeface="Times New Roman" pitchFamily="18" charset="0"/>
                <a:cs typeface="Times New Roman" pitchFamily="18" charset="0"/>
              </a:rPr>
              <a:t> (petrolatum, mineral oil, mineral wax, lanolin alcohol daily for massage and found infants treated with sunflower seed oil were 41% less likely to develop </a:t>
            </a:r>
            <a:r>
              <a:rPr lang="en-US" sz="3200" dirty="0" err="1" smtClean="0">
                <a:latin typeface="Times New Roman" pitchFamily="18" charset="0"/>
                <a:cs typeface="Times New Roman" pitchFamily="18" charset="0"/>
              </a:rPr>
              <a:t>nosocomial</a:t>
            </a:r>
            <a:r>
              <a:rPr lang="en-US" sz="3200" dirty="0" smtClean="0">
                <a:latin typeface="Times New Roman" pitchFamily="18" charset="0"/>
                <a:cs typeface="Times New Roman" pitchFamily="18" charset="0"/>
              </a:rPr>
              <a:t> infections than controls</a:t>
            </a:r>
          </a:p>
          <a:p>
            <a:pPr>
              <a:buFont typeface="Arial" charset="0"/>
              <a:buNone/>
            </a:pPr>
            <a:r>
              <a:rPr lang="en-US" sz="3200" b="1" dirty="0" smtClean="0"/>
              <a:t>Lancet:  Volume 365, Number 9464     19 March 2005</a:t>
            </a:r>
            <a:endParaRPr lang="en-US" sz="3200" b="1" dirty="0" smtClean="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105845E0-5FC0-464D-8549-C8926E5432E5}"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41</a:t>
            </a:fld>
            <a:endParaRPr lang="en-US"/>
          </a:p>
        </p:txBody>
      </p:sp>
    </p:spTree>
  </p:cSld>
  <p:clrMapOvr>
    <a:masterClrMapping/>
  </p:clrMapOvr>
  <p:transition>
    <p:dissolve/>
  </p:transition>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2"/>
                </a:solidFill>
              </a:rPr>
              <a:t>Nepal study:</a:t>
            </a:r>
            <a:endParaRPr lang="en-US" dirty="0">
              <a:solidFill>
                <a:schemeClr val="accent2"/>
              </a:solidFill>
            </a:endParaRPr>
          </a:p>
        </p:txBody>
      </p:sp>
      <p:sp>
        <p:nvSpPr>
          <p:cNvPr id="3" name="Content Placeholder 2"/>
          <p:cNvSpPr>
            <a:spLocks noGrp="1"/>
          </p:cNvSpPr>
          <p:nvPr>
            <p:ph idx="1"/>
          </p:nvPr>
        </p:nvSpPr>
        <p:spPr/>
        <p:txBody>
          <a:bodyPr>
            <a:normAutofit fontScale="92500" lnSpcReduction="20000"/>
          </a:bodyPr>
          <a:lstStyle/>
          <a:p>
            <a:pPr>
              <a:buFont typeface="Arial" charset="0"/>
              <a:buNone/>
            </a:pPr>
            <a:endParaRPr lang="en-US" sz="4000" b="1" dirty="0" smtClean="0">
              <a:solidFill>
                <a:schemeClr val="accent2"/>
              </a:solidFill>
              <a:latin typeface="Times New Roman" pitchFamily="18" charset="0"/>
              <a:cs typeface="Times New Roman" pitchFamily="18" charset="0"/>
            </a:endParaRPr>
          </a:p>
          <a:p>
            <a:r>
              <a:rPr lang="en-US" sz="3200" dirty="0" smtClean="0">
                <a:latin typeface="Times New Roman" pitchFamily="18" charset="0"/>
                <a:cs typeface="Times New Roman" pitchFamily="18" charset="0"/>
              </a:rPr>
              <a:t>Randomized trial of the effect on birth weight of a daily multiple-micronutrient  supplement given to Nepalese women during pregnancy.</a:t>
            </a:r>
          </a:p>
          <a:p>
            <a:r>
              <a:rPr lang="en-US" sz="3200" dirty="0" smtClean="0">
                <a:latin typeface="Times New Roman" pitchFamily="18" charset="0"/>
                <a:cs typeface="Times New Roman" pitchFamily="18" charset="0"/>
              </a:rPr>
              <a:t>	The investigators found an average increase in birth weight of 77 g and a 25% reduction in the rate of low birth weight compared with the controls who received iron and </a:t>
            </a:r>
            <a:r>
              <a:rPr lang="en-US" sz="3200" dirty="0" err="1" smtClean="0">
                <a:latin typeface="Times New Roman" pitchFamily="18" charset="0"/>
                <a:cs typeface="Times New Roman" pitchFamily="18" charset="0"/>
              </a:rPr>
              <a:t>folate</a:t>
            </a:r>
            <a:r>
              <a:rPr lang="en-US" sz="3200" dirty="0" smtClean="0">
                <a:latin typeface="Times New Roman" pitchFamily="18" charset="0"/>
                <a:cs typeface="Times New Roman" pitchFamily="18" charset="0"/>
              </a:rPr>
              <a:t>.</a:t>
            </a:r>
          </a:p>
          <a:p>
            <a:pPr>
              <a:buFont typeface="Arial" charset="0"/>
              <a:buNone/>
            </a:pPr>
            <a:r>
              <a:rPr lang="en-US" sz="3200" b="1" dirty="0" smtClean="0"/>
              <a:t>Lancet: Volume 365, Number 9463     12 March 2005</a:t>
            </a:r>
            <a:endParaRPr lang="en-US" sz="3200" b="1" dirty="0" smtClean="0">
              <a:latin typeface="Times New Roman" pitchFamily="18" charset="0"/>
              <a:cs typeface="Times New Roman" pitchFamily="18" charset="0"/>
            </a:endParaRPr>
          </a:p>
          <a:p>
            <a:endParaRPr lang="en-US" dirty="0"/>
          </a:p>
        </p:txBody>
      </p:sp>
      <p:sp>
        <p:nvSpPr>
          <p:cNvPr id="4" name="Date Placeholder 3"/>
          <p:cNvSpPr>
            <a:spLocks noGrp="1"/>
          </p:cNvSpPr>
          <p:nvPr>
            <p:ph type="dt" sz="half" idx="10"/>
          </p:nvPr>
        </p:nvSpPr>
        <p:spPr/>
        <p:txBody>
          <a:bodyPr/>
          <a:lstStyle/>
          <a:p>
            <a:fld id="{ED85986A-62F0-43AF-A53D-C628512C9274}"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42</a:t>
            </a:fld>
            <a:endParaRPr lang="en-US"/>
          </a:p>
        </p:txBody>
      </p:sp>
    </p:spTree>
  </p:cSld>
  <p:clrMapOvr>
    <a:masterClrMapping/>
  </p:clrMapOvr>
  <p:transition>
    <p:dissolve/>
  </p:transition>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0041" name="Rectangle 9"/>
          <p:cNvSpPr>
            <a:spLocks noGrp="1" noChangeArrowheads="1"/>
          </p:cNvSpPr>
          <p:nvPr>
            <p:ph type="title"/>
          </p:nvPr>
        </p:nvSpPr>
        <p:spPr>
          <a:xfrm>
            <a:off x="304800" y="304800"/>
            <a:ext cx="8839200" cy="609600"/>
          </a:xfrm>
        </p:spPr>
        <p:txBody>
          <a:bodyPr>
            <a:normAutofit fontScale="90000"/>
          </a:bodyPr>
          <a:lstStyle/>
          <a:p>
            <a:r>
              <a:rPr lang="en-US" sz="2800" b="1" dirty="0"/>
              <a:t>Prevention and treatment interventions and lives </a:t>
            </a:r>
            <a:r>
              <a:rPr lang="en-US" sz="2800" b="1" dirty="0" smtClean="0"/>
              <a:t>saved in Angola Africa</a:t>
            </a:r>
            <a:endParaRPr lang="en-US" sz="2800" b="1" dirty="0"/>
          </a:p>
        </p:txBody>
      </p:sp>
      <p:graphicFrame>
        <p:nvGraphicFramePr>
          <p:cNvPr id="300047" name="Object 15"/>
          <p:cNvGraphicFramePr>
            <a:graphicFrameLocks noChangeAspect="1"/>
          </p:cNvGraphicFramePr>
          <p:nvPr>
            <p:ph sz="half" idx="1"/>
          </p:nvPr>
        </p:nvGraphicFramePr>
        <p:xfrm>
          <a:off x="465138" y="2576513"/>
          <a:ext cx="4038600" cy="2913062"/>
        </p:xfrm>
        <a:graphic>
          <a:graphicData uri="http://schemas.openxmlformats.org/presentationml/2006/ole">
            <p:oleObj spid="_x0000_s82946" name="Document" r:id="rId4" imgW="6838061" imgH="4932126" progId="Word.Document.8">
              <p:embed/>
            </p:oleObj>
          </a:graphicData>
        </a:graphic>
      </p:graphicFrame>
      <p:graphicFrame>
        <p:nvGraphicFramePr>
          <p:cNvPr id="300048" name="Object 16"/>
          <p:cNvGraphicFramePr>
            <a:graphicFrameLocks noGrp="1" noChangeAspect="1"/>
          </p:cNvGraphicFramePr>
          <p:nvPr>
            <p:ph sz="half" idx="2"/>
          </p:nvPr>
        </p:nvGraphicFramePr>
        <p:xfrm>
          <a:off x="4656138" y="2532063"/>
          <a:ext cx="4038600" cy="3001962"/>
        </p:xfrm>
        <a:graphic>
          <a:graphicData uri="http://schemas.openxmlformats.org/presentationml/2006/ole">
            <p:oleObj spid="_x0000_s82947" name="Document" r:id="rId5" imgW="6817985" imgH="5068350" progId="Word.Document.8">
              <p:embed/>
            </p:oleObj>
          </a:graphicData>
        </a:graphic>
      </p:graphicFrame>
      <p:sp>
        <p:nvSpPr>
          <p:cNvPr id="300052" name="Rectangle 20"/>
          <p:cNvSpPr>
            <a:spLocks noChangeArrowheads="1"/>
          </p:cNvSpPr>
          <p:nvPr/>
        </p:nvSpPr>
        <p:spPr bwMode="auto">
          <a:xfrm>
            <a:off x="304800" y="1371600"/>
            <a:ext cx="8534400" cy="1015663"/>
          </a:xfrm>
          <a:prstGeom prst="rect">
            <a:avLst/>
          </a:prstGeom>
          <a:noFill/>
          <a:ln w="9525">
            <a:noFill/>
            <a:miter lim="800000"/>
            <a:headEnd/>
            <a:tailEnd/>
          </a:ln>
          <a:effectLst/>
        </p:spPr>
        <p:txBody>
          <a:bodyPr>
            <a:spAutoFit/>
          </a:bodyPr>
          <a:lstStyle/>
          <a:p>
            <a:pPr>
              <a:buFontTx/>
              <a:buChar char="•"/>
            </a:pPr>
            <a:r>
              <a:rPr lang="en-GB" sz="2000" dirty="0"/>
              <a:t>Universal coverage of 23 interventions would reduce 2/3 of all child deaths</a:t>
            </a:r>
          </a:p>
          <a:p>
            <a:pPr>
              <a:buFontTx/>
              <a:buChar char="•"/>
            </a:pPr>
            <a:r>
              <a:rPr lang="en-GB" sz="2000" dirty="0" smtClean="0"/>
              <a:t>A </a:t>
            </a:r>
            <a:r>
              <a:rPr lang="en-GB" sz="2000" dirty="0"/>
              <a:t>core set of 6 intervention combinations would reduce over half of all child deaths in settings with high child mortality</a:t>
            </a:r>
            <a:endParaRPr lang="en-US" sz="2000" dirty="0"/>
          </a:p>
        </p:txBody>
      </p:sp>
      <p:sp>
        <p:nvSpPr>
          <p:cNvPr id="300053" name="Rectangle 21"/>
          <p:cNvSpPr>
            <a:spLocks noChangeArrowheads="1"/>
          </p:cNvSpPr>
          <p:nvPr/>
        </p:nvSpPr>
        <p:spPr bwMode="auto">
          <a:xfrm>
            <a:off x="152400" y="6392863"/>
            <a:ext cx="4572000" cy="396875"/>
          </a:xfrm>
          <a:prstGeom prst="rect">
            <a:avLst/>
          </a:prstGeom>
          <a:noFill/>
          <a:ln w="9525">
            <a:noFill/>
            <a:miter lim="800000"/>
            <a:headEnd/>
            <a:tailEnd/>
          </a:ln>
          <a:effectLst/>
        </p:spPr>
        <p:txBody>
          <a:bodyPr>
            <a:spAutoFit/>
          </a:bodyPr>
          <a:lstStyle/>
          <a:p>
            <a:pPr eaLnBrk="1" hangingPunct="1">
              <a:spcBef>
                <a:spcPct val="20000"/>
              </a:spcBef>
              <a:buClr>
                <a:schemeClr val="hlink"/>
              </a:buClr>
              <a:buSzPct val="70000"/>
              <a:buFont typeface="Wingdings" pitchFamily="2" charset="2"/>
              <a:buNone/>
            </a:pPr>
            <a:r>
              <a:rPr lang="en-US" sz="1000" i="1"/>
              <a:t>Source: Ketsela, T. (2005, Jan. 24-26) “Status of Child Health in the African Region” Presented at First International Medical Progress of Angola in Luanda, Angola. </a:t>
            </a:r>
          </a:p>
        </p:txBody>
      </p:sp>
      <p:sp>
        <p:nvSpPr>
          <p:cNvPr id="7" name="Date Placeholder 6"/>
          <p:cNvSpPr>
            <a:spLocks noGrp="1"/>
          </p:cNvSpPr>
          <p:nvPr>
            <p:ph type="dt" sz="half" idx="10"/>
          </p:nvPr>
        </p:nvSpPr>
        <p:spPr/>
        <p:txBody>
          <a:bodyPr/>
          <a:lstStyle/>
          <a:p>
            <a:fld id="{723D064E-154E-44FE-935F-6DE3296E16B8}" type="datetime1">
              <a:rPr lang="en-US" smtClean="0"/>
              <a:pPr/>
              <a:t>14/06/2010</a:t>
            </a:fld>
            <a:endParaRPr lang="en-US"/>
          </a:p>
        </p:txBody>
      </p:sp>
      <p:sp>
        <p:nvSpPr>
          <p:cNvPr id="8" name="Slide Number Placeholder 7"/>
          <p:cNvSpPr>
            <a:spLocks noGrp="1"/>
          </p:cNvSpPr>
          <p:nvPr>
            <p:ph type="sldNum" sz="quarter" idx="12"/>
          </p:nvPr>
        </p:nvSpPr>
        <p:spPr/>
        <p:txBody>
          <a:bodyPr/>
          <a:lstStyle/>
          <a:p>
            <a:fld id="{90597A16-8B8D-463B-A1AC-E16379E3177C}" type="slidenum">
              <a:rPr lang="en-US" smtClean="0"/>
              <a:pPr/>
              <a:t>43</a:t>
            </a:fld>
            <a:endParaRPr lang="en-US"/>
          </a:p>
        </p:txBody>
      </p:sp>
    </p:spTree>
  </p:cSld>
  <p:clrMapOvr>
    <a:masterClrMapping/>
  </p:clrMapOvr>
  <p:transition>
    <p:dissolve/>
  </p:transition>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5867400" cy="1143000"/>
          </a:xfrm>
        </p:spPr>
        <p:txBody>
          <a:bodyPr>
            <a:normAutofit fontScale="90000"/>
          </a:bodyPr>
          <a:lstStyle/>
          <a:p>
            <a:r>
              <a:rPr lang="en-US" b="1" dirty="0" smtClean="0"/>
              <a:t>A review of Evidence in South Asia</a:t>
            </a:r>
            <a:endParaRPr lang="en-US" b="1" dirty="0"/>
          </a:p>
        </p:txBody>
      </p:sp>
      <p:pic>
        <p:nvPicPr>
          <p:cNvPr id="81922" name="Picture 2"/>
          <p:cNvPicPr>
            <a:picLocks noGrp="1" noChangeAspect="1" noChangeArrowheads="1"/>
          </p:cNvPicPr>
          <p:nvPr>
            <p:ph idx="1"/>
          </p:nvPr>
        </p:nvPicPr>
        <p:blipFill>
          <a:blip r:embed="rId2"/>
          <a:srcRect/>
          <a:stretch>
            <a:fillRect/>
          </a:stretch>
        </p:blipFill>
        <p:spPr bwMode="auto">
          <a:xfrm>
            <a:off x="6477000" y="0"/>
            <a:ext cx="2667000" cy="1905000"/>
          </a:xfrm>
          <a:prstGeom prst="rect">
            <a:avLst/>
          </a:prstGeom>
          <a:noFill/>
          <a:ln w="9525">
            <a:noFill/>
            <a:miter lim="800000"/>
            <a:headEnd/>
            <a:tailEnd/>
          </a:ln>
          <a:effectLst/>
        </p:spPr>
      </p:pic>
      <p:pic>
        <p:nvPicPr>
          <p:cNvPr id="3" name="Picture 2"/>
          <p:cNvPicPr>
            <a:picLocks noChangeAspect="1" noChangeArrowheads="1"/>
          </p:cNvPicPr>
          <p:nvPr/>
        </p:nvPicPr>
        <p:blipFill>
          <a:blip r:embed="rId3"/>
          <a:srcRect/>
          <a:stretch>
            <a:fillRect/>
          </a:stretch>
        </p:blipFill>
        <p:spPr bwMode="auto">
          <a:xfrm>
            <a:off x="0" y="1828800"/>
            <a:ext cx="9144000" cy="5029200"/>
          </a:xfrm>
          <a:prstGeom prst="rect">
            <a:avLst/>
          </a:prstGeom>
          <a:noFill/>
          <a:ln w="9525">
            <a:noFill/>
            <a:miter lim="800000"/>
            <a:headEnd/>
            <a:tailEnd/>
          </a:ln>
          <a:effectLst/>
        </p:spPr>
      </p:pic>
      <p:sp>
        <p:nvSpPr>
          <p:cNvPr id="5" name="Date Placeholder 4"/>
          <p:cNvSpPr>
            <a:spLocks noGrp="1"/>
          </p:cNvSpPr>
          <p:nvPr>
            <p:ph type="dt" sz="half" idx="10"/>
          </p:nvPr>
        </p:nvSpPr>
        <p:spPr/>
        <p:txBody>
          <a:bodyPr/>
          <a:lstStyle/>
          <a:p>
            <a:fld id="{32296BED-9E90-4393-BDA5-6964249234DC}" type="datetime1">
              <a:rPr lang="en-US" smtClean="0"/>
              <a:pPr/>
              <a:t>14/06/2010</a:t>
            </a:fld>
            <a:endParaRPr lang="en-US"/>
          </a:p>
        </p:txBody>
      </p:sp>
      <p:sp>
        <p:nvSpPr>
          <p:cNvPr id="6" name="Slide Number Placeholder 5"/>
          <p:cNvSpPr>
            <a:spLocks noGrp="1"/>
          </p:cNvSpPr>
          <p:nvPr>
            <p:ph type="sldNum" sz="quarter" idx="12"/>
          </p:nvPr>
        </p:nvSpPr>
        <p:spPr/>
        <p:txBody>
          <a:bodyPr/>
          <a:lstStyle/>
          <a:p>
            <a:fld id="{90597A16-8B8D-463B-A1AC-E16379E3177C}" type="slidenum">
              <a:rPr lang="en-US" smtClean="0"/>
              <a:pPr/>
              <a:t>44</a:t>
            </a:fld>
            <a:endParaRPr lang="en-US"/>
          </a:p>
        </p:txBody>
      </p:sp>
    </p:spTree>
  </p:cSld>
  <p:clrMapOvr>
    <a:masterClrMapping/>
  </p:clrMapOvr>
  <p:transition>
    <p:dissolve/>
  </p:transition>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 from Maharashtra</a:t>
            </a:r>
            <a:endParaRPr lang="en-US" dirty="0"/>
          </a:p>
        </p:txBody>
      </p:sp>
      <p:pic>
        <p:nvPicPr>
          <p:cNvPr id="82946" name="Picture 2"/>
          <p:cNvPicPr>
            <a:picLocks noGrp="1" noChangeAspect="1" noChangeArrowheads="1"/>
          </p:cNvPicPr>
          <p:nvPr>
            <p:ph idx="1"/>
          </p:nvPr>
        </p:nvPicPr>
        <p:blipFill>
          <a:blip r:embed="rId2"/>
          <a:srcRect/>
          <a:stretch>
            <a:fillRect/>
          </a:stretch>
        </p:blipFill>
        <p:spPr bwMode="auto">
          <a:xfrm>
            <a:off x="381000" y="1219200"/>
            <a:ext cx="8229600" cy="12192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EE789DDF-6229-4B7E-854F-08F20107078C}"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45</a:t>
            </a:fld>
            <a:endParaRPr lang="en-US"/>
          </a:p>
        </p:txBody>
      </p:sp>
    </p:spTree>
  </p:cSld>
  <p:clrMapOvr>
    <a:masterClrMapping/>
  </p:clrMapOvr>
  <p:transition>
    <p:dissolve/>
  </p:transition>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Projects in India</a:t>
            </a:r>
            <a:endParaRPr lang="en-US" dirty="0"/>
          </a:p>
        </p:txBody>
      </p:sp>
      <p:pic>
        <p:nvPicPr>
          <p:cNvPr id="86018" name="Picture 2"/>
          <p:cNvPicPr>
            <a:picLocks noGrp="1" noChangeAspect="1" noChangeArrowheads="1"/>
          </p:cNvPicPr>
          <p:nvPr>
            <p:ph idx="1"/>
          </p:nvPr>
        </p:nvPicPr>
        <p:blipFill>
          <a:blip r:embed="rId2"/>
          <a:srcRect/>
          <a:stretch>
            <a:fillRect/>
          </a:stretch>
        </p:blipFill>
        <p:spPr bwMode="auto">
          <a:xfrm>
            <a:off x="0" y="1524000"/>
            <a:ext cx="9144000" cy="3429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76CC9DC6-BA76-40E1-BA96-D4F6000BEC79}"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46</a:t>
            </a:fld>
            <a:endParaRPr lang="en-US"/>
          </a:p>
        </p:txBody>
      </p:sp>
    </p:spTree>
  </p:cSld>
  <p:clrMapOvr>
    <a:masterClrMapping/>
  </p:clrMapOvr>
  <p:transition>
    <p:dissolve/>
  </p:transition>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200" dirty="0" smtClean="0">
                <a:latin typeface="Times New Roman" pitchFamily="18" charset="0"/>
                <a:cs typeface="Times New Roman" pitchFamily="18" charset="0"/>
              </a:rPr>
              <a:t> International studies</a:t>
            </a:r>
            <a:endParaRPr lang="en-US" sz="3200" dirty="0">
              <a:latin typeface="Times New Roman" pitchFamily="18" charset="0"/>
              <a:cs typeface="Times New Roman" pitchFamily="18" charset="0"/>
            </a:endParaRPr>
          </a:p>
        </p:txBody>
      </p:sp>
      <p:pic>
        <p:nvPicPr>
          <p:cNvPr id="83970" name="Picture 2"/>
          <p:cNvPicPr>
            <a:picLocks noGrp="1" noChangeAspect="1" noChangeArrowheads="1"/>
          </p:cNvPicPr>
          <p:nvPr>
            <p:ph idx="1"/>
          </p:nvPr>
        </p:nvPicPr>
        <p:blipFill>
          <a:blip r:embed="rId2"/>
          <a:srcRect/>
          <a:stretch>
            <a:fillRect/>
          </a:stretch>
        </p:blipFill>
        <p:spPr bwMode="auto">
          <a:xfrm>
            <a:off x="152400" y="1143000"/>
            <a:ext cx="8991600" cy="1752600"/>
          </a:xfrm>
          <a:prstGeom prst="rect">
            <a:avLst/>
          </a:prstGeom>
          <a:noFill/>
          <a:ln w="9525">
            <a:noFill/>
            <a:miter lim="800000"/>
            <a:headEnd/>
            <a:tailEnd/>
          </a:ln>
          <a:effectLst/>
        </p:spPr>
      </p:pic>
      <p:pic>
        <p:nvPicPr>
          <p:cNvPr id="83971" name="Picture 3"/>
          <p:cNvPicPr>
            <a:picLocks noChangeAspect="1" noChangeArrowheads="1"/>
          </p:cNvPicPr>
          <p:nvPr/>
        </p:nvPicPr>
        <p:blipFill>
          <a:blip r:embed="rId3"/>
          <a:srcRect/>
          <a:stretch>
            <a:fillRect/>
          </a:stretch>
        </p:blipFill>
        <p:spPr bwMode="auto">
          <a:xfrm>
            <a:off x="152400" y="2971800"/>
            <a:ext cx="8991600" cy="1905000"/>
          </a:xfrm>
          <a:prstGeom prst="rect">
            <a:avLst/>
          </a:prstGeom>
          <a:noFill/>
          <a:ln w="9525">
            <a:noFill/>
            <a:miter lim="800000"/>
            <a:headEnd/>
            <a:tailEnd/>
          </a:ln>
          <a:effectLst/>
        </p:spPr>
      </p:pic>
      <p:pic>
        <p:nvPicPr>
          <p:cNvPr id="83972" name="Picture 4"/>
          <p:cNvPicPr>
            <a:picLocks noChangeAspect="1" noChangeArrowheads="1"/>
          </p:cNvPicPr>
          <p:nvPr/>
        </p:nvPicPr>
        <p:blipFill>
          <a:blip r:embed="rId4"/>
          <a:srcRect/>
          <a:stretch>
            <a:fillRect/>
          </a:stretch>
        </p:blipFill>
        <p:spPr bwMode="auto">
          <a:xfrm>
            <a:off x="152400" y="4953000"/>
            <a:ext cx="8991600" cy="1905000"/>
          </a:xfrm>
          <a:prstGeom prst="rect">
            <a:avLst/>
          </a:prstGeom>
          <a:noFill/>
          <a:ln w="9525">
            <a:noFill/>
            <a:miter lim="800000"/>
            <a:headEnd/>
            <a:tailEnd/>
          </a:ln>
          <a:effectLst/>
        </p:spPr>
      </p:pic>
      <p:sp>
        <p:nvSpPr>
          <p:cNvPr id="6" name="Date Placeholder 5"/>
          <p:cNvSpPr>
            <a:spLocks noGrp="1"/>
          </p:cNvSpPr>
          <p:nvPr>
            <p:ph type="dt" sz="half" idx="10"/>
          </p:nvPr>
        </p:nvSpPr>
        <p:spPr/>
        <p:txBody>
          <a:bodyPr/>
          <a:lstStyle/>
          <a:p>
            <a:fld id="{E5B0A474-CE9C-405B-8636-51791227EADD}" type="datetime1">
              <a:rPr lang="en-US" smtClean="0"/>
              <a:pPr/>
              <a:t>14/06/2010</a:t>
            </a:fld>
            <a:endParaRPr lang="en-US"/>
          </a:p>
        </p:txBody>
      </p:sp>
      <p:sp>
        <p:nvSpPr>
          <p:cNvPr id="7" name="Slide Number Placeholder 6"/>
          <p:cNvSpPr>
            <a:spLocks noGrp="1"/>
          </p:cNvSpPr>
          <p:nvPr>
            <p:ph type="sldNum" sz="quarter" idx="12"/>
          </p:nvPr>
        </p:nvSpPr>
        <p:spPr/>
        <p:txBody>
          <a:bodyPr/>
          <a:lstStyle/>
          <a:p>
            <a:fld id="{90597A16-8B8D-463B-A1AC-E16379E3177C}" type="slidenum">
              <a:rPr lang="en-US" smtClean="0"/>
              <a:pPr/>
              <a:t>47</a:t>
            </a:fld>
            <a:endParaRPr lang="en-US"/>
          </a:p>
        </p:txBody>
      </p:sp>
    </p:spTree>
  </p:cSld>
  <p:clrMapOvr>
    <a:masterClrMapping/>
  </p:clrMapOvr>
  <p:transition>
    <p:dissolve/>
  </p:transition>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Cont……</a:t>
            </a:r>
            <a:endParaRPr lang="en-US" dirty="0"/>
          </a:p>
        </p:txBody>
      </p:sp>
      <p:pic>
        <p:nvPicPr>
          <p:cNvPr id="84994" name="Picture 2"/>
          <p:cNvPicPr>
            <a:picLocks noGrp="1" noChangeAspect="1" noChangeArrowheads="1"/>
          </p:cNvPicPr>
          <p:nvPr>
            <p:ph idx="1"/>
          </p:nvPr>
        </p:nvPicPr>
        <p:blipFill>
          <a:blip r:embed="rId2"/>
          <a:srcRect/>
          <a:stretch>
            <a:fillRect/>
          </a:stretch>
        </p:blipFill>
        <p:spPr bwMode="auto">
          <a:xfrm>
            <a:off x="457200" y="1371600"/>
            <a:ext cx="8229600" cy="4572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D705CF41-3ECC-40C8-81AF-C402FFA062AB}"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48</a:t>
            </a:fld>
            <a:endParaRPr lang="en-US"/>
          </a:p>
        </p:txBody>
      </p:sp>
    </p:spTree>
  </p:cSld>
  <p:clrMapOvr>
    <a:masterClrMapping/>
  </p:clrMapOvr>
  <p:transition>
    <p:dissolve/>
  </p:transition>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9858" name="Rectangle 2"/>
          <p:cNvSpPr>
            <a:spLocks noGrp="1" noChangeArrowheads="1"/>
          </p:cNvSpPr>
          <p:nvPr>
            <p:ph type="title"/>
          </p:nvPr>
        </p:nvSpPr>
        <p:spPr/>
        <p:txBody>
          <a:bodyPr/>
          <a:lstStyle/>
          <a:p>
            <a:r>
              <a:rPr lang="en-US" sz="2000" b="1" dirty="0"/>
              <a:t>Overview of Challenges to Delivery of Effective CS Interventions</a:t>
            </a:r>
          </a:p>
        </p:txBody>
      </p:sp>
      <p:sp>
        <p:nvSpPr>
          <p:cNvPr id="249859" name="Rectangle 3"/>
          <p:cNvSpPr>
            <a:spLocks noGrp="1" noChangeArrowheads="1"/>
          </p:cNvSpPr>
          <p:nvPr>
            <p:ph idx="1"/>
          </p:nvPr>
        </p:nvSpPr>
        <p:spPr/>
        <p:txBody>
          <a:bodyPr>
            <a:noAutofit/>
          </a:bodyPr>
          <a:lstStyle/>
          <a:p>
            <a:pPr>
              <a:lnSpc>
                <a:spcPct val="80000"/>
              </a:lnSpc>
              <a:buFontTx/>
              <a:buNone/>
            </a:pPr>
            <a:endParaRPr lang="en-US" sz="2400" dirty="0">
              <a:latin typeface="Times New Roman" pitchFamily="18" charset="0"/>
              <a:cs typeface="Times New Roman" pitchFamily="18" charset="0"/>
            </a:endParaRPr>
          </a:p>
          <a:p>
            <a:pPr>
              <a:lnSpc>
                <a:spcPct val="80000"/>
              </a:lnSpc>
            </a:pPr>
            <a:r>
              <a:rPr lang="en-US" sz="2400" dirty="0">
                <a:latin typeface="Times New Roman" pitchFamily="18" charset="0"/>
                <a:cs typeface="Times New Roman" pitchFamily="18" charset="0"/>
              </a:rPr>
              <a:t>Vertical programming and funding</a:t>
            </a:r>
          </a:p>
          <a:p>
            <a:pPr>
              <a:lnSpc>
                <a:spcPct val="80000"/>
              </a:lnSpc>
            </a:pPr>
            <a:r>
              <a:rPr lang="en-US" sz="2400" dirty="0">
                <a:latin typeface="Times New Roman" pitchFamily="18" charset="0"/>
                <a:cs typeface="Times New Roman" pitchFamily="18" charset="0"/>
              </a:rPr>
              <a:t>Funding for CH – low priority</a:t>
            </a:r>
          </a:p>
          <a:p>
            <a:pPr>
              <a:lnSpc>
                <a:spcPct val="80000"/>
              </a:lnSpc>
            </a:pPr>
            <a:r>
              <a:rPr lang="en-US" sz="2400" dirty="0">
                <a:latin typeface="Times New Roman" pitchFamily="18" charset="0"/>
                <a:cs typeface="Times New Roman" pitchFamily="18" charset="0"/>
              </a:rPr>
              <a:t>Lack of national or </a:t>
            </a:r>
            <a:r>
              <a:rPr lang="en-US" sz="2400" dirty="0" err="1">
                <a:latin typeface="Times New Roman" pitchFamily="18" charset="0"/>
                <a:cs typeface="Times New Roman" pitchFamily="18" charset="0"/>
              </a:rPr>
              <a:t>subnational</a:t>
            </a:r>
            <a:r>
              <a:rPr lang="en-US" sz="2400" dirty="0">
                <a:latin typeface="Times New Roman" pitchFamily="18" charset="0"/>
                <a:cs typeface="Times New Roman" pitchFamily="18" charset="0"/>
              </a:rPr>
              <a:t> coordination for delivery to assure coverage</a:t>
            </a:r>
          </a:p>
          <a:p>
            <a:pPr>
              <a:lnSpc>
                <a:spcPct val="80000"/>
              </a:lnSpc>
            </a:pPr>
            <a:r>
              <a:rPr lang="en-US" sz="2400" dirty="0">
                <a:latin typeface="Times New Roman" pitchFamily="18" charset="0"/>
                <a:cs typeface="Times New Roman" pitchFamily="18" charset="0"/>
              </a:rPr>
              <a:t>Public, private and NGO inputs</a:t>
            </a:r>
          </a:p>
          <a:p>
            <a:pPr>
              <a:lnSpc>
                <a:spcPct val="80000"/>
              </a:lnSpc>
            </a:pPr>
            <a:r>
              <a:rPr lang="en-US" sz="2400" dirty="0">
                <a:latin typeface="Times New Roman" pitchFamily="18" charset="0"/>
                <a:cs typeface="Times New Roman" pitchFamily="18" charset="0"/>
              </a:rPr>
              <a:t>Measuring coverage</a:t>
            </a:r>
          </a:p>
          <a:p>
            <a:pPr>
              <a:lnSpc>
                <a:spcPct val="80000"/>
              </a:lnSpc>
            </a:pPr>
            <a:r>
              <a:rPr lang="en-US" sz="2400" dirty="0">
                <a:latin typeface="Times New Roman" pitchFamily="18" charset="0"/>
                <a:cs typeface="Times New Roman" pitchFamily="18" charset="0"/>
              </a:rPr>
              <a:t>Assuring quality</a:t>
            </a:r>
          </a:p>
          <a:p>
            <a:pPr>
              <a:lnSpc>
                <a:spcPct val="80000"/>
              </a:lnSpc>
            </a:pPr>
            <a:r>
              <a:rPr lang="en-US" sz="2400" dirty="0">
                <a:latin typeface="Times New Roman" pitchFamily="18" charset="0"/>
                <a:cs typeface="Times New Roman" pitchFamily="18" charset="0"/>
              </a:rPr>
              <a:t>Integrated delivery </a:t>
            </a:r>
            <a:r>
              <a:rPr lang="en-US" sz="2400" dirty="0" err="1">
                <a:latin typeface="Times New Roman" pitchFamily="18" charset="0"/>
                <a:cs typeface="Times New Roman" pitchFamily="18" charset="0"/>
              </a:rPr>
              <a:t>vs</a:t>
            </a:r>
            <a:r>
              <a:rPr lang="en-US" sz="2400" dirty="0">
                <a:latin typeface="Times New Roman" pitchFamily="18" charset="0"/>
                <a:cs typeface="Times New Roman" pitchFamily="18" charset="0"/>
              </a:rPr>
              <a:t> vertical delivery for results</a:t>
            </a:r>
          </a:p>
          <a:p>
            <a:pPr>
              <a:lnSpc>
                <a:spcPct val="80000"/>
              </a:lnSpc>
            </a:pPr>
            <a:r>
              <a:rPr lang="en-US" sz="2400" dirty="0">
                <a:latin typeface="Times New Roman" pitchFamily="18" charset="0"/>
                <a:cs typeface="Times New Roman" pitchFamily="18" charset="0"/>
              </a:rPr>
              <a:t>HR for CH</a:t>
            </a:r>
          </a:p>
          <a:p>
            <a:pPr>
              <a:lnSpc>
                <a:spcPct val="80000"/>
              </a:lnSpc>
            </a:pPr>
            <a:r>
              <a:rPr lang="en-US" sz="2400" dirty="0">
                <a:latin typeface="Times New Roman" pitchFamily="18" charset="0"/>
                <a:cs typeface="Times New Roman" pitchFamily="18" charset="0"/>
              </a:rPr>
              <a:t>Conflict and post-conflict environments		</a:t>
            </a:r>
          </a:p>
          <a:p>
            <a:pPr>
              <a:lnSpc>
                <a:spcPct val="80000"/>
              </a:lnSpc>
            </a:pPr>
            <a:r>
              <a:rPr lang="en-US" sz="2400" dirty="0">
                <a:latin typeface="Times New Roman" pitchFamily="18" charset="0"/>
                <a:cs typeface="Times New Roman" pitchFamily="18" charset="0"/>
              </a:rPr>
              <a:t>Transition from disaster/conflict to reintegration/recover and development </a:t>
            </a:r>
          </a:p>
        </p:txBody>
      </p:sp>
      <p:sp>
        <p:nvSpPr>
          <p:cNvPr id="4" name="Date Placeholder 3"/>
          <p:cNvSpPr>
            <a:spLocks noGrp="1"/>
          </p:cNvSpPr>
          <p:nvPr>
            <p:ph type="dt" sz="half" idx="10"/>
          </p:nvPr>
        </p:nvSpPr>
        <p:spPr/>
        <p:txBody>
          <a:bodyPr/>
          <a:lstStyle/>
          <a:p>
            <a:fld id="{DC5E7488-D44A-4B3B-9E03-567B389E18ED}"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49</a:t>
            </a:fld>
            <a:endParaRPr lang="en-US"/>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Neonatal mortality</a:t>
            </a:r>
            <a:endParaRPr lang="en-US" b="1" dirty="0"/>
          </a:p>
        </p:txBody>
      </p:sp>
      <p:sp>
        <p:nvSpPr>
          <p:cNvPr id="3" name="Content Placeholder 2"/>
          <p:cNvSpPr>
            <a:spLocks noGrp="1"/>
          </p:cNvSpPr>
          <p:nvPr>
            <p:ph idx="1"/>
          </p:nvPr>
        </p:nvSpPr>
        <p:spPr/>
        <p:txBody>
          <a:bodyPr>
            <a:normAutofit lnSpcReduction="10000"/>
          </a:bodyPr>
          <a:lstStyle/>
          <a:p>
            <a:r>
              <a:rPr lang="en-US" dirty="0" smtClean="0"/>
              <a:t>Of the 130 million babies born every year, about 4 million die in the first 4 weeks of life—the neonatal period.</a:t>
            </a:r>
          </a:p>
          <a:p>
            <a:r>
              <a:rPr lang="en-US" dirty="0" smtClean="0"/>
              <a:t>A similar number of babies are stillborn.</a:t>
            </a:r>
          </a:p>
          <a:p>
            <a:r>
              <a:rPr lang="en-US" dirty="0" smtClean="0"/>
              <a:t>99% neonatal deaths arise in low-income and middle  income countries, where the average NMR is estimated to be 33.1.</a:t>
            </a:r>
          </a:p>
          <a:p>
            <a:r>
              <a:rPr lang="en-US" dirty="0" smtClean="0"/>
              <a:t>Only 1% of these deaths were in 39 high income countries, where the average NMR is four per 1000 </a:t>
            </a:r>
            <a:r>
              <a:rPr lang="en-US" dirty="0" err="1" smtClean="0"/>
              <a:t>livebirths</a:t>
            </a:r>
            <a:r>
              <a:rPr lang="en-US" dirty="0" smtClean="0"/>
              <a:t> . </a:t>
            </a:r>
          </a:p>
          <a:p>
            <a:pPr>
              <a:buNone/>
            </a:pPr>
            <a:endParaRPr lang="en-US" dirty="0" smtClean="0"/>
          </a:p>
          <a:p>
            <a:endParaRPr lang="en-US" dirty="0" smtClean="0"/>
          </a:p>
          <a:p>
            <a:endParaRPr lang="en-US" dirty="0" smtClean="0"/>
          </a:p>
          <a:p>
            <a:endParaRPr lang="en-US" dirty="0" smtClean="0"/>
          </a:p>
          <a:p>
            <a:endParaRPr lang="en-US" dirty="0" smtClean="0"/>
          </a:p>
          <a:p>
            <a:endParaRPr lang="en-US" dirty="0"/>
          </a:p>
        </p:txBody>
      </p:sp>
      <p:sp>
        <p:nvSpPr>
          <p:cNvPr id="4" name="Date Placeholder 3"/>
          <p:cNvSpPr>
            <a:spLocks noGrp="1"/>
          </p:cNvSpPr>
          <p:nvPr>
            <p:ph type="dt" sz="half" idx="10"/>
          </p:nvPr>
        </p:nvSpPr>
        <p:spPr/>
        <p:txBody>
          <a:bodyPr/>
          <a:lstStyle/>
          <a:p>
            <a:fld id="{D2DEBD7A-9FE6-4A3C-B8B6-EF8501E2E206}"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5</a:t>
            </a:fld>
            <a:endParaRPr lang="en-US"/>
          </a:p>
        </p:txBody>
      </p:sp>
    </p:spTree>
  </p:cSld>
  <p:clrMapOvr>
    <a:masterClrMapping/>
  </p:clrMapOvr>
  <p:transition>
    <p:dissolve/>
  </p:transition>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54722" name="Oval 2"/>
          <p:cNvSpPr>
            <a:spLocks noChangeArrowheads="1"/>
          </p:cNvSpPr>
          <p:nvPr/>
        </p:nvSpPr>
        <p:spPr bwMode="auto">
          <a:xfrm>
            <a:off x="457200" y="1219200"/>
            <a:ext cx="8229600" cy="5181600"/>
          </a:xfrm>
          <a:prstGeom prst="ellipse">
            <a:avLst/>
          </a:prstGeom>
          <a:solidFill>
            <a:srgbClr val="DDDDDD"/>
          </a:solidFill>
          <a:ln w="9525">
            <a:solidFill>
              <a:schemeClr val="tx1"/>
            </a:solidFill>
            <a:round/>
            <a:headEnd/>
            <a:tailEnd/>
          </a:ln>
          <a:effectLst/>
        </p:spPr>
        <p:txBody>
          <a:bodyPr wrap="none" anchor="ctr"/>
          <a:lstStyle/>
          <a:p>
            <a:endParaRPr lang="en-US"/>
          </a:p>
        </p:txBody>
      </p:sp>
      <p:sp>
        <p:nvSpPr>
          <p:cNvPr id="1054723" name="Line 3"/>
          <p:cNvSpPr>
            <a:spLocks noChangeShapeType="1"/>
          </p:cNvSpPr>
          <p:nvPr/>
        </p:nvSpPr>
        <p:spPr bwMode="auto">
          <a:xfrm flipV="1">
            <a:off x="2895600" y="3810000"/>
            <a:ext cx="762000" cy="457200"/>
          </a:xfrm>
          <a:prstGeom prst="line">
            <a:avLst/>
          </a:prstGeom>
          <a:noFill/>
          <a:ln w="9525">
            <a:solidFill>
              <a:schemeClr val="tx1"/>
            </a:solidFill>
            <a:round/>
            <a:headEnd/>
            <a:tailEnd type="triangle" w="med" len="med"/>
          </a:ln>
          <a:effectLst/>
        </p:spPr>
        <p:txBody>
          <a:bodyPr/>
          <a:lstStyle/>
          <a:p>
            <a:endParaRPr lang="en-US"/>
          </a:p>
        </p:txBody>
      </p:sp>
      <p:sp>
        <p:nvSpPr>
          <p:cNvPr id="1054724" name="Rectangle 4"/>
          <p:cNvSpPr>
            <a:spLocks noChangeArrowheads="1"/>
          </p:cNvSpPr>
          <p:nvPr/>
        </p:nvSpPr>
        <p:spPr bwMode="auto">
          <a:xfrm>
            <a:off x="990600" y="4114800"/>
            <a:ext cx="1752600" cy="8382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054725" name="Text Box 5"/>
          <p:cNvSpPr txBox="1">
            <a:spLocks noChangeArrowheads="1"/>
          </p:cNvSpPr>
          <p:nvPr/>
        </p:nvSpPr>
        <p:spPr bwMode="auto">
          <a:xfrm>
            <a:off x="1066800" y="4267200"/>
            <a:ext cx="1676400" cy="641350"/>
          </a:xfrm>
          <a:prstGeom prst="rect">
            <a:avLst/>
          </a:prstGeom>
          <a:noFill/>
          <a:ln w="9525">
            <a:noFill/>
            <a:miter lim="800000"/>
            <a:headEnd/>
            <a:tailEnd/>
          </a:ln>
          <a:effectLst/>
        </p:spPr>
        <p:txBody>
          <a:bodyPr>
            <a:spAutoFit/>
          </a:bodyPr>
          <a:lstStyle/>
          <a:p>
            <a:pPr algn="ctr" eaLnBrk="1" hangingPunct="1">
              <a:spcBef>
                <a:spcPct val="50000"/>
              </a:spcBef>
            </a:pPr>
            <a:r>
              <a:rPr lang="en-US" b="1"/>
              <a:t>Technical Interventions</a:t>
            </a:r>
          </a:p>
        </p:txBody>
      </p:sp>
      <p:sp>
        <p:nvSpPr>
          <p:cNvPr id="1054726" name="Rectangle 6"/>
          <p:cNvSpPr>
            <a:spLocks noChangeArrowheads="1"/>
          </p:cNvSpPr>
          <p:nvPr/>
        </p:nvSpPr>
        <p:spPr bwMode="auto">
          <a:xfrm>
            <a:off x="3810000" y="3352800"/>
            <a:ext cx="1524000" cy="838200"/>
          </a:xfrm>
          <a:prstGeom prst="rect">
            <a:avLst/>
          </a:prstGeom>
          <a:solidFill>
            <a:srgbClr val="FFFF00"/>
          </a:solidFill>
          <a:ln w="9525">
            <a:solidFill>
              <a:schemeClr val="tx1"/>
            </a:solidFill>
            <a:miter lim="800000"/>
            <a:headEnd/>
            <a:tailEnd/>
          </a:ln>
          <a:effectLst/>
        </p:spPr>
        <p:txBody>
          <a:bodyPr wrap="none" anchor="ctr"/>
          <a:lstStyle/>
          <a:p>
            <a:endParaRPr lang="en-US"/>
          </a:p>
        </p:txBody>
      </p:sp>
      <p:sp>
        <p:nvSpPr>
          <p:cNvPr id="1054727" name="Text Box 7"/>
          <p:cNvSpPr txBox="1">
            <a:spLocks noChangeArrowheads="1"/>
          </p:cNvSpPr>
          <p:nvPr/>
        </p:nvSpPr>
        <p:spPr bwMode="auto">
          <a:xfrm>
            <a:off x="3886200" y="3429000"/>
            <a:ext cx="1447800" cy="641350"/>
          </a:xfrm>
          <a:prstGeom prst="rect">
            <a:avLst/>
          </a:prstGeom>
          <a:noFill/>
          <a:ln w="9525">
            <a:noFill/>
            <a:miter lim="800000"/>
            <a:headEnd/>
            <a:tailEnd/>
          </a:ln>
          <a:effectLst/>
        </p:spPr>
        <p:txBody>
          <a:bodyPr>
            <a:spAutoFit/>
          </a:bodyPr>
          <a:lstStyle/>
          <a:p>
            <a:pPr algn="ctr" eaLnBrk="1" hangingPunct="1">
              <a:spcBef>
                <a:spcPct val="50000"/>
              </a:spcBef>
            </a:pPr>
            <a:r>
              <a:rPr lang="en-US" b="1"/>
              <a:t>Delivery System</a:t>
            </a:r>
          </a:p>
        </p:txBody>
      </p:sp>
      <p:sp>
        <p:nvSpPr>
          <p:cNvPr id="1054728" name="Rectangle 8"/>
          <p:cNvSpPr>
            <a:spLocks noChangeArrowheads="1"/>
          </p:cNvSpPr>
          <p:nvPr/>
        </p:nvSpPr>
        <p:spPr bwMode="auto">
          <a:xfrm>
            <a:off x="6553200" y="4114800"/>
            <a:ext cx="1600200" cy="8382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054729" name="Text Box 9"/>
          <p:cNvSpPr txBox="1">
            <a:spLocks noChangeArrowheads="1"/>
          </p:cNvSpPr>
          <p:nvPr/>
        </p:nvSpPr>
        <p:spPr bwMode="auto">
          <a:xfrm>
            <a:off x="6553200" y="4191000"/>
            <a:ext cx="1600200" cy="641350"/>
          </a:xfrm>
          <a:prstGeom prst="rect">
            <a:avLst/>
          </a:prstGeom>
          <a:noFill/>
          <a:ln w="9525">
            <a:noFill/>
            <a:miter lim="800000"/>
            <a:headEnd/>
            <a:tailEnd/>
          </a:ln>
          <a:effectLst/>
        </p:spPr>
        <p:txBody>
          <a:bodyPr>
            <a:spAutoFit/>
          </a:bodyPr>
          <a:lstStyle/>
          <a:p>
            <a:pPr algn="ctr" eaLnBrk="1" hangingPunct="1">
              <a:spcBef>
                <a:spcPct val="50000"/>
              </a:spcBef>
            </a:pPr>
            <a:r>
              <a:rPr lang="en-US" b="1"/>
              <a:t>Health Outcomes</a:t>
            </a:r>
          </a:p>
        </p:txBody>
      </p:sp>
      <p:sp>
        <p:nvSpPr>
          <p:cNvPr id="1054730" name="Text Box 10"/>
          <p:cNvSpPr txBox="1">
            <a:spLocks noChangeArrowheads="1"/>
          </p:cNvSpPr>
          <p:nvPr/>
        </p:nvSpPr>
        <p:spPr bwMode="auto">
          <a:xfrm>
            <a:off x="914400" y="1905000"/>
            <a:ext cx="6629400" cy="366713"/>
          </a:xfrm>
          <a:prstGeom prst="rect">
            <a:avLst/>
          </a:prstGeom>
          <a:noFill/>
          <a:ln w="9525">
            <a:noFill/>
            <a:miter lim="800000"/>
            <a:headEnd/>
            <a:tailEnd/>
          </a:ln>
          <a:effectLst/>
        </p:spPr>
        <p:txBody>
          <a:bodyPr>
            <a:spAutoFit/>
          </a:bodyPr>
          <a:lstStyle/>
          <a:p>
            <a:pPr eaLnBrk="1" hangingPunct="1">
              <a:spcBef>
                <a:spcPct val="50000"/>
              </a:spcBef>
            </a:pPr>
            <a:endParaRPr lang="en-US"/>
          </a:p>
        </p:txBody>
      </p:sp>
      <p:sp>
        <p:nvSpPr>
          <p:cNvPr id="1054731" name="Rectangle 11"/>
          <p:cNvSpPr>
            <a:spLocks noChangeArrowheads="1"/>
          </p:cNvSpPr>
          <p:nvPr/>
        </p:nvSpPr>
        <p:spPr bwMode="auto">
          <a:xfrm>
            <a:off x="3733800" y="5486400"/>
            <a:ext cx="1828800" cy="685800"/>
          </a:xfrm>
          <a:prstGeom prst="rect">
            <a:avLst/>
          </a:prstGeom>
          <a:solidFill>
            <a:schemeClr val="accent1"/>
          </a:solidFill>
          <a:ln w="9525">
            <a:solidFill>
              <a:schemeClr val="tx1"/>
            </a:solidFill>
            <a:miter lim="800000"/>
            <a:headEnd/>
            <a:tailEnd/>
          </a:ln>
          <a:effectLst/>
        </p:spPr>
        <p:txBody>
          <a:bodyPr wrap="none" anchor="ctr"/>
          <a:lstStyle/>
          <a:p>
            <a:endParaRPr lang="en-US"/>
          </a:p>
        </p:txBody>
      </p:sp>
      <p:sp>
        <p:nvSpPr>
          <p:cNvPr id="1054732" name="Text Box 12"/>
          <p:cNvSpPr txBox="1">
            <a:spLocks noChangeArrowheads="1"/>
          </p:cNvSpPr>
          <p:nvPr/>
        </p:nvSpPr>
        <p:spPr bwMode="auto">
          <a:xfrm>
            <a:off x="3733800" y="5562600"/>
            <a:ext cx="1828800" cy="641350"/>
          </a:xfrm>
          <a:prstGeom prst="rect">
            <a:avLst/>
          </a:prstGeom>
          <a:noFill/>
          <a:ln w="9525">
            <a:noFill/>
            <a:miter lim="800000"/>
            <a:headEnd/>
            <a:tailEnd/>
          </a:ln>
          <a:effectLst/>
        </p:spPr>
        <p:txBody>
          <a:bodyPr>
            <a:spAutoFit/>
          </a:bodyPr>
          <a:lstStyle/>
          <a:p>
            <a:pPr algn="ctr" eaLnBrk="1" hangingPunct="1">
              <a:spcBef>
                <a:spcPct val="50000"/>
              </a:spcBef>
            </a:pPr>
            <a:r>
              <a:rPr lang="en-US" b="1"/>
              <a:t>Community Empowerment</a:t>
            </a:r>
          </a:p>
        </p:txBody>
      </p:sp>
      <p:sp>
        <p:nvSpPr>
          <p:cNvPr id="1054733" name="Line 13"/>
          <p:cNvSpPr>
            <a:spLocks noChangeShapeType="1"/>
          </p:cNvSpPr>
          <p:nvPr/>
        </p:nvSpPr>
        <p:spPr bwMode="auto">
          <a:xfrm flipH="1" flipV="1">
            <a:off x="2819400" y="5105400"/>
            <a:ext cx="685800" cy="533400"/>
          </a:xfrm>
          <a:prstGeom prst="line">
            <a:avLst/>
          </a:prstGeom>
          <a:noFill/>
          <a:ln w="9525">
            <a:solidFill>
              <a:schemeClr val="tx1"/>
            </a:solidFill>
            <a:round/>
            <a:headEnd type="triangle" w="med" len="med"/>
            <a:tailEnd type="triangle" w="med" len="med"/>
          </a:ln>
          <a:effectLst/>
        </p:spPr>
        <p:txBody>
          <a:bodyPr/>
          <a:lstStyle/>
          <a:p>
            <a:endParaRPr lang="en-US"/>
          </a:p>
        </p:txBody>
      </p:sp>
      <p:sp>
        <p:nvSpPr>
          <p:cNvPr id="1054734" name="Text Box 14"/>
          <p:cNvSpPr txBox="1">
            <a:spLocks noChangeArrowheads="1"/>
          </p:cNvSpPr>
          <p:nvPr/>
        </p:nvSpPr>
        <p:spPr bwMode="auto">
          <a:xfrm>
            <a:off x="381000" y="152400"/>
            <a:ext cx="8153400" cy="1004888"/>
          </a:xfrm>
          <a:prstGeom prst="rect">
            <a:avLst/>
          </a:prstGeom>
          <a:noFill/>
          <a:ln w="9525">
            <a:noFill/>
            <a:miter lim="800000"/>
            <a:headEnd/>
            <a:tailEnd/>
          </a:ln>
          <a:effectLst/>
        </p:spPr>
        <p:txBody>
          <a:bodyPr>
            <a:spAutoFit/>
          </a:bodyPr>
          <a:lstStyle/>
          <a:p>
            <a:pPr algn="ctr" eaLnBrk="1" hangingPunct="1">
              <a:spcBef>
                <a:spcPct val="50000"/>
              </a:spcBef>
            </a:pPr>
            <a:r>
              <a:rPr lang="en-US" sz="2400" b="1" dirty="0"/>
              <a:t>Community-Based Primary Health Care</a:t>
            </a:r>
          </a:p>
          <a:p>
            <a:pPr algn="ctr" eaLnBrk="1" hangingPunct="1">
              <a:spcBef>
                <a:spcPct val="50000"/>
              </a:spcBef>
            </a:pPr>
            <a:r>
              <a:rPr lang="en-US" sz="2400" b="1" dirty="0"/>
              <a:t>Contextual Analysis and Implementation Framework</a:t>
            </a:r>
          </a:p>
        </p:txBody>
      </p:sp>
      <p:sp>
        <p:nvSpPr>
          <p:cNvPr id="1054735" name="Text Box 15"/>
          <p:cNvSpPr txBox="1">
            <a:spLocks noChangeArrowheads="1"/>
          </p:cNvSpPr>
          <p:nvPr/>
        </p:nvSpPr>
        <p:spPr bwMode="auto">
          <a:xfrm>
            <a:off x="838200" y="1749425"/>
            <a:ext cx="7543800" cy="1603375"/>
          </a:xfrm>
          <a:prstGeom prst="rect">
            <a:avLst/>
          </a:prstGeom>
          <a:noFill/>
          <a:ln w="9525">
            <a:noFill/>
            <a:miter lim="800000"/>
            <a:headEnd/>
            <a:tailEnd/>
          </a:ln>
          <a:effectLst/>
        </p:spPr>
        <p:txBody>
          <a:bodyPr>
            <a:spAutoFit/>
          </a:bodyPr>
          <a:lstStyle/>
          <a:p>
            <a:pPr algn="ctr" eaLnBrk="1" hangingPunct="1">
              <a:spcBef>
                <a:spcPct val="50000"/>
              </a:spcBef>
            </a:pPr>
            <a:r>
              <a:rPr lang="en-US"/>
              <a:t>Contextual factors:</a:t>
            </a:r>
          </a:p>
          <a:p>
            <a:pPr algn="ctr" eaLnBrk="1" hangingPunct="1">
              <a:spcBef>
                <a:spcPct val="50000"/>
              </a:spcBef>
            </a:pPr>
            <a:r>
              <a:rPr lang="en-US"/>
              <a:t>(external resources and support, political factors, social capital, functionality of health system, country laws, cultural issues, intracountry inequities, mortality setting, disease epidemiology, opportunities for education, women’s status, strength of medical professional lobby, etc.)</a:t>
            </a:r>
          </a:p>
        </p:txBody>
      </p:sp>
      <p:sp>
        <p:nvSpPr>
          <p:cNvPr id="1054736" name="Arc 16"/>
          <p:cNvSpPr>
            <a:spLocks/>
          </p:cNvSpPr>
          <p:nvPr/>
        </p:nvSpPr>
        <p:spPr bwMode="auto">
          <a:xfrm rot="10980767">
            <a:off x="5029200" y="4267200"/>
            <a:ext cx="1447800" cy="3048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type="triangle" w="med" len="med"/>
          </a:ln>
          <a:effectLst/>
        </p:spPr>
        <p:txBody>
          <a:bodyPr wrap="none" anchor="ctr"/>
          <a:lstStyle/>
          <a:p>
            <a:endParaRPr lang="en-US"/>
          </a:p>
        </p:txBody>
      </p:sp>
      <p:sp>
        <p:nvSpPr>
          <p:cNvPr id="1054737" name="Arc 17"/>
          <p:cNvSpPr>
            <a:spLocks/>
          </p:cNvSpPr>
          <p:nvPr/>
        </p:nvSpPr>
        <p:spPr bwMode="auto">
          <a:xfrm rot="-2116642">
            <a:off x="5029200" y="4953000"/>
            <a:ext cx="1447800" cy="304800"/>
          </a:xfrm>
          <a:custGeom>
            <a:avLst/>
            <a:gdLst>
              <a:gd name="G0" fmla="+- 0 0 0"/>
              <a:gd name="G1" fmla="+- 21600 0 0"/>
              <a:gd name="G2" fmla="+- 21600 0 0"/>
              <a:gd name="T0" fmla="*/ 0 w 21600"/>
              <a:gd name="T1" fmla="*/ 0 h 21600"/>
              <a:gd name="T2" fmla="*/ 21600 w 21600"/>
              <a:gd name="T3" fmla="*/ 21600 h 21600"/>
              <a:gd name="T4" fmla="*/ 0 w 21600"/>
              <a:gd name="T5" fmla="*/ 21600 h 21600"/>
            </a:gdLst>
            <a:ahLst/>
            <a:cxnLst>
              <a:cxn ang="0">
                <a:pos x="T0" y="T1"/>
              </a:cxn>
              <a:cxn ang="0">
                <a:pos x="T2" y="T3"/>
              </a:cxn>
              <a:cxn ang="0">
                <a:pos x="T4" y="T5"/>
              </a:cxn>
            </a:cxnLst>
            <a:rect l="0" t="0" r="r" b="b"/>
            <a:pathLst>
              <a:path w="21600" h="21600" fill="none" extrusionOk="0">
                <a:moveTo>
                  <a:pt x="-1" y="0"/>
                </a:moveTo>
                <a:cubicBezTo>
                  <a:pt x="11929" y="0"/>
                  <a:pt x="21600" y="9670"/>
                  <a:pt x="21600" y="21600"/>
                </a:cubicBezTo>
              </a:path>
              <a:path w="21600" h="21600" stroke="0" extrusionOk="0">
                <a:moveTo>
                  <a:pt x="-1" y="0"/>
                </a:moveTo>
                <a:cubicBezTo>
                  <a:pt x="11929" y="0"/>
                  <a:pt x="21600" y="9670"/>
                  <a:pt x="21600" y="21600"/>
                </a:cubicBezTo>
                <a:lnTo>
                  <a:pt x="0" y="21600"/>
                </a:lnTo>
                <a:close/>
              </a:path>
            </a:pathLst>
          </a:custGeom>
          <a:noFill/>
          <a:ln w="9525">
            <a:solidFill>
              <a:schemeClr val="tx1"/>
            </a:solidFill>
            <a:round/>
            <a:headEnd type="triangle" w="med" len="med"/>
            <a:tailEnd type="triangle" w="med" len="med"/>
          </a:ln>
          <a:effectLst/>
        </p:spPr>
        <p:txBody>
          <a:bodyPr wrap="none" anchor="ctr"/>
          <a:lstStyle/>
          <a:p>
            <a:endParaRPr lang="en-US"/>
          </a:p>
        </p:txBody>
      </p:sp>
      <p:sp>
        <p:nvSpPr>
          <p:cNvPr id="1054738" name="Line 18"/>
          <p:cNvSpPr>
            <a:spLocks noChangeShapeType="1"/>
          </p:cNvSpPr>
          <p:nvPr/>
        </p:nvSpPr>
        <p:spPr bwMode="auto">
          <a:xfrm flipH="1" flipV="1">
            <a:off x="4572000" y="4267200"/>
            <a:ext cx="0" cy="1143000"/>
          </a:xfrm>
          <a:prstGeom prst="line">
            <a:avLst/>
          </a:prstGeom>
          <a:noFill/>
          <a:ln w="9525" cap="rnd">
            <a:solidFill>
              <a:schemeClr val="tx1"/>
            </a:solidFill>
            <a:prstDash val="sysDot"/>
            <a:round/>
            <a:headEnd type="triangle" w="med" len="med"/>
            <a:tailEnd type="triangle" w="med" len="med"/>
          </a:ln>
          <a:effectLst/>
        </p:spPr>
        <p:txBody>
          <a:bodyPr/>
          <a:lstStyle/>
          <a:p>
            <a:endParaRPr lang="en-US"/>
          </a:p>
        </p:txBody>
      </p:sp>
      <p:sp>
        <p:nvSpPr>
          <p:cNvPr id="1054739" name="Oval 19"/>
          <p:cNvSpPr>
            <a:spLocks noChangeArrowheads="1"/>
          </p:cNvSpPr>
          <p:nvPr/>
        </p:nvSpPr>
        <p:spPr bwMode="auto">
          <a:xfrm>
            <a:off x="6172200" y="4419600"/>
            <a:ext cx="152400" cy="533400"/>
          </a:xfrm>
          <a:prstGeom prst="ellipse">
            <a:avLst/>
          </a:prstGeom>
          <a:solidFill>
            <a:schemeClr val="accent1">
              <a:alpha val="0"/>
            </a:schemeClr>
          </a:solidFill>
          <a:ln w="9525">
            <a:solidFill>
              <a:schemeClr val="tx1"/>
            </a:solidFill>
            <a:round/>
            <a:headEnd/>
            <a:tailEnd/>
          </a:ln>
          <a:effectLst/>
        </p:spPr>
        <p:txBody>
          <a:bodyPr wrap="none" anchor="ctr"/>
          <a:lstStyle/>
          <a:p>
            <a:endParaRPr lang="en-US"/>
          </a:p>
        </p:txBody>
      </p:sp>
      <p:sp>
        <p:nvSpPr>
          <p:cNvPr id="20" name="Date Placeholder 19"/>
          <p:cNvSpPr>
            <a:spLocks noGrp="1"/>
          </p:cNvSpPr>
          <p:nvPr>
            <p:ph type="dt" sz="half" idx="10"/>
          </p:nvPr>
        </p:nvSpPr>
        <p:spPr/>
        <p:txBody>
          <a:bodyPr/>
          <a:lstStyle/>
          <a:p>
            <a:fld id="{B47C9D7D-C593-4E49-9A24-A8F1D316EC34}" type="datetime1">
              <a:rPr lang="en-US" smtClean="0"/>
              <a:pPr/>
              <a:t>14/06/2010</a:t>
            </a:fld>
            <a:endParaRPr lang="en-US"/>
          </a:p>
        </p:txBody>
      </p:sp>
      <p:sp>
        <p:nvSpPr>
          <p:cNvPr id="21" name="Slide Number Placeholder 20"/>
          <p:cNvSpPr>
            <a:spLocks noGrp="1"/>
          </p:cNvSpPr>
          <p:nvPr>
            <p:ph type="sldNum" sz="quarter" idx="12"/>
          </p:nvPr>
        </p:nvSpPr>
        <p:spPr/>
        <p:txBody>
          <a:bodyPr/>
          <a:lstStyle/>
          <a:p>
            <a:fld id="{90597A16-8B8D-463B-A1AC-E16379E3177C}" type="slidenum">
              <a:rPr lang="en-US" smtClean="0"/>
              <a:pPr/>
              <a:t>50</a:t>
            </a:fld>
            <a:endParaRPr lang="en-US"/>
          </a:p>
        </p:txBody>
      </p:sp>
    </p:spTree>
  </p:cSld>
  <p:clrMapOvr>
    <a:masterClrMapping/>
  </p:clrMapOvr>
  <p:transition>
    <p:dissolve/>
  </p:transition>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 :</a:t>
            </a:r>
            <a:endParaRPr lang="en-US" dirty="0"/>
          </a:p>
        </p:txBody>
      </p:sp>
      <p:sp>
        <p:nvSpPr>
          <p:cNvPr id="3" name="Content Placeholder 2"/>
          <p:cNvSpPr>
            <a:spLocks noGrp="1"/>
          </p:cNvSpPr>
          <p:nvPr>
            <p:ph idx="1"/>
          </p:nvPr>
        </p:nvSpPr>
        <p:spPr/>
        <p:txBody>
          <a:bodyPr/>
          <a:lstStyle/>
          <a:p>
            <a:r>
              <a:rPr lang="en-US" dirty="0" smtClean="0">
                <a:hlinkClick r:id="rId2"/>
              </a:rPr>
              <a:t>http://www.mohfw.nic.in/NRHM/Annual_Plan_Final.htm#</a:t>
            </a:r>
            <a:endParaRPr lang="en-US" dirty="0" smtClean="0"/>
          </a:p>
          <a:p>
            <a:r>
              <a:rPr lang="en-US" i="1" dirty="0" smtClean="0">
                <a:hlinkClick r:id="rId3"/>
              </a:rPr>
              <a:t>www.</a:t>
            </a:r>
            <a:r>
              <a:rPr lang="en-US" b="1" i="1" dirty="0" smtClean="0">
                <a:hlinkClick r:id="rId3"/>
              </a:rPr>
              <a:t>mission</a:t>
            </a:r>
            <a:r>
              <a:rPr lang="en-US" i="1" dirty="0" smtClean="0">
                <a:hlinkClick r:id="rId3"/>
              </a:rPr>
              <a:t>cdc.com/OfficialLogin.aspx</a:t>
            </a:r>
            <a:endParaRPr lang="en-US" i="1" dirty="0" smtClean="0"/>
          </a:p>
          <a:p>
            <a:r>
              <a:rPr lang="en-US" i="1" smtClean="0"/>
              <a:t> </a:t>
            </a:r>
            <a:r>
              <a:rPr lang="en-US" i="1" smtClean="0">
                <a:hlinkClick r:id="rId4"/>
              </a:rPr>
              <a:t>http://www.searchgadchiroli.org/Brouchers/HNBC%20Folder%20pdf.pdf</a:t>
            </a:r>
            <a:endParaRPr lang="en-US" i="1" smtClean="0"/>
          </a:p>
          <a:p>
            <a:endParaRPr lang="en-US"/>
          </a:p>
        </p:txBody>
      </p:sp>
      <p:sp>
        <p:nvSpPr>
          <p:cNvPr id="4" name="Date Placeholder 3"/>
          <p:cNvSpPr>
            <a:spLocks noGrp="1"/>
          </p:cNvSpPr>
          <p:nvPr>
            <p:ph type="dt" sz="half" idx="10"/>
          </p:nvPr>
        </p:nvSpPr>
        <p:spPr/>
        <p:txBody>
          <a:bodyPr/>
          <a:lstStyle/>
          <a:p>
            <a:fld id="{4206EE73-CE5F-49F7-85E3-DF16DEFF8C6D}"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51</a:t>
            </a:fld>
            <a:endParaRPr lang="en-US"/>
          </a:p>
        </p:txBody>
      </p:sp>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Child morbidity and mortality in India</a:t>
            </a:r>
            <a:endParaRPr lang="en-US" dirty="0"/>
          </a:p>
        </p:txBody>
      </p:sp>
      <p:sp>
        <p:nvSpPr>
          <p:cNvPr id="3" name="Content Placeholder 2"/>
          <p:cNvSpPr>
            <a:spLocks noGrp="1"/>
          </p:cNvSpPr>
          <p:nvPr>
            <p:ph idx="1"/>
          </p:nvPr>
        </p:nvSpPr>
        <p:spPr/>
        <p:txBody>
          <a:bodyPr>
            <a:normAutofit/>
          </a:bodyPr>
          <a:lstStyle/>
          <a:p>
            <a:r>
              <a:rPr lang="en-US" dirty="0" smtClean="0"/>
              <a:t>India alone contributes a quarter of neonatal deaths. The neonatal period is only 28 days and yet accounts for 38% of all deaths in children younger than age 5 years.</a:t>
            </a:r>
          </a:p>
          <a:p>
            <a:r>
              <a:rPr lang="en-US" dirty="0" smtClean="0"/>
              <a:t>With 20 % of worlds birth – India contributes 28 % neonatal deaths, 23% of infants death, 40% of  LBW, </a:t>
            </a:r>
          </a:p>
          <a:p>
            <a:r>
              <a:rPr lang="en-US" dirty="0" smtClean="0"/>
              <a:t>20% of worlds under 5 - 49 % underweight, 34% of those stunted, 46% of those wasted</a:t>
            </a:r>
            <a:endParaRPr lang="en-US" dirty="0"/>
          </a:p>
        </p:txBody>
      </p:sp>
      <p:sp>
        <p:nvSpPr>
          <p:cNvPr id="4" name="Date Placeholder 3"/>
          <p:cNvSpPr>
            <a:spLocks noGrp="1"/>
          </p:cNvSpPr>
          <p:nvPr>
            <p:ph type="dt" sz="half" idx="10"/>
          </p:nvPr>
        </p:nvSpPr>
        <p:spPr/>
        <p:txBody>
          <a:bodyPr/>
          <a:lstStyle/>
          <a:p>
            <a:fld id="{D21F72F9-EB26-4607-84D6-8A4ADF3D442C}"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6</a:t>
            </a:fld>
            <a:endParaRPr lang="en-US"/>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3485" name="Rectangle 13"/>
          <p:cNvSpPr>
            <a:spLocks noGrp="1" noChangeArrowheads="1"/>
          </p:cNvSpPr>
          <p:nvPr>
            <p:ph type="title"/>
          </p:nvPr>
        </p:nvSpPr>
        <p:spPr/>
        <p:txBody>
          <a:bodyPr/>
          <a:lstStyle/>
          <a:p>
            <a:pPr algn="ctr"/>
            <a:r>
              <a:rPr lang="en-GB" sz="2000" dirty="0">
                <a:solidFill>
                  <a:schemeClr val="tx1"/>
                </a:solidFill>
              </a:rPr>
              <a:t>Global trends in under-five mortality, 1960-2000, with projections to 2015</a:t>
            </a:r>
            <a:endParaRPr lang="en-US" sz="2000" dirty="0">
              <a:solidFill>
                <a:schemeClr val="tx1"/>
              </a:solidFill>
            </a:endParaRPr>
          </a:p>
        </p:txBody>
      </p:sp>
      <p:graphicFrame>
        <p:nvGraphicFramePr>
          <p:cNvPr id="233481" name="Object 9"/>
          <p:cNvGraphicFramePr>
            <a:graphicFrameLocks noChangeAspect="1"/>
          </p:cNvGraphicFramePr>
          <p:nvPr>
            <p:ph idx="1"/>
          </p:nvPr>
        </p:nvGraphicFramePr>
        <p:xfrm>
          <a:off x="1219200" y="1371600"/>
          <a:ext cx="6475413" cy="4387850"/>
        </p:xfrm>
        <a:graphic>
          <a:graphicData uri="http://schemas.openxmlformats.org/presentationml/2006/ole">
            <p:oleObj spid="_x0000_s32770" name="Worksheet" r:id="rId4" imgW="4420800" imgH="2995200" progId="Excel.Sheet.8">
              <p:embed/>
            </p:oleObj>
          </a:graphicData>
        </a:graphic>
      </p:graphicFrame>
      <p:sp>
        <p:nvSpPr>
          <p:cNvPr id="233486" name="Text Box 14"/>
          <p:cNvSpPr txBox="1">
            <a:spLocks noChangeArrowheads="1"/>
          </p:cNvSpPr>
          <p:nvPr/>
        </p:nvSpPr>
        <p:spPr bwMode="auto">
          <a:xfrm>
            <a:off x="5486400" y="3581400"/>
            <a:ext cx="2209800" cy="641350"/>
          </a:xfrm>
          <a:prstGeom prst="rect">
            <a:avLst/>
          </a:prstGeom>
          <a:noFill/>
          <a:ln w="9525">
            <a:noFill/>
            <a:miter lim="800000"/>
            <a:headEnd/>
            <a:tailEnd/>
          </a:ln>
          <a:effectLst/>
        </p:spPr>
        <p:txBody>
          <a:bodyPr>
            <a:spAutoFit/>
          </a:bodyPr>
          <a:lstStyle/>
          <a:p>
            <a:pPr algn="ctr">
              <a:spcBef>
                <a:spcPct val="50000"/>
              </a:spcBef>
            </a:pPr>
            <a:r>
              <a:rPr lang="en-GB" sz="1800" i="1">
                <a:latin typeface="Times New Roman" pitchFamily="18" charset="0"/>
              </a:rPr>
              <a:t>If recent trends continue</a:t>
            </a:r>
          </a:p>
        </p:txBody>
      </p:sp>
      <p:sp>
        <p:nvSpPr>
          <p:cNvPr id="233487" name="Text Box 15"/>
          <p:cNvSpPr txBox="1">
            <a:spLocks noChangeArrowheads="1"/>
          </p:cNvSpPr>
          <p:nvPr/>
        </p:nvSpPr>
        <p:spPr bwMode="auto">
          <a:xfrm>
            <a:off x="4648200" y="4800600"/>
            <a:ext cx="2209800" cy="366713"/>
          </a:xfrm>
          <a:prstGeom prst="rect">
            <a:avLst/>
          </a:prstGeom>
          <a:noFill/>
          <a:ln w="9525">
            <a:noFill/>
            <a:miter lim="800000"/>
            <a:headEnd/>
            <a:tailEnd/>
          </a:ln>
          <a:effectLst/>
        </p:spPr>
        <p:txBody>
          <a:bodyPr>
            <a:spAutoFit/>
          </a:bodyPr>
          <a:lstStyle/>
          <a:p>
            <a:pPr algn="ctr">
              <a:spcBef>
                <a:spcPct val="50000"/>
              </a:spcBef>
            </a:pPr>
            <a:r>
              <a:rPr lang="en-GB" sz="1800" i="1">
                <a:latin typeface="Times New Roman" pitchFamily="18" charset="0"/>
              </a:rPr>
              <a:t>To achieve MDG</a:t>
            </a:r>
          </a:p>
        </p:txBody>
      </p:sp>
      <p:sp>
        <p:nvSpPr>
          <p:cNvPr id="233488" name="Text Box 16"/>
          <p:cNvSpPr txBox="1">
            <a:spLocks noChangeArrowheads="1"/>
          </p:cNvSpPr>
          <p:nvPr/>
        </p:nvSpPr>
        <p:spPr bwMode="auto">
          <a:xfrm>
            <a:off x="152400" y="6415088"/>
            <a:ext cx="3733800" cy="442912"/>
          </a:xfrm>
          <a:prstGeom prst="rect">
            <a:avLst/>
          </a:prstGeom>
          <a:noFill/>
          <a:ln w="19050">
            <a:noFill/>
            <a:miter lim="800000"/>
            <a:headEnd/>
            <a:tailEnd/>
          </a:ln>
          <a:effectLst/>
        </p:spPr>
        <p:txBody>
          <a:bodyPr>
            <a:spAutoFit/>
          </a:bodyPr>
          <a:lstStyle/>
          <a:p>
            <a:pPr>
              <a:spcBef>
                <a:spcPct val="50000"/>
              </a:spcBef>
            </a:pPr>
            <a:r>
              <a:rPr lang="en-GB" sz="1000" i="1"/>
              <a:t>Source:  Ahmad OB, Lopez AD &amp; Inoue M.  The decline in child mortality:  a reappraisal.  </a:t>
            </a:r>
            <a:r>
              <a:rPr lang="en-GB" sz="1000" b="1" i="1"/>
              <a:t>Bull WHO</a:t>
            </a:r>
            <a:r>
              <a:rPr lang="en-GB" sz="1000" i="1"/>
              <a:t>, 2000, 70(10)</a:t>
            </a:r>
            <a:r>
              <a:rPr lang="en-GB" sz="1300" i="1">
                <a:latin typeface="Comic Sans MS" pitchFamily="66" charset="0"/>
              </a:rPr>
              <a:t> </a:t>
            </a:r>
            <a:endParaRPr lang="en-GB" sz="1300" i="1">
              <a:solidFill>
                <a:schemeClr val="hlink"/>
              </a:solidFill>
              <a:latin typeface="Comic Sans MS" pitchFamily="66" charset="0"/>
            </a:endParaRPr>
          </a:p>
        </p:txBody>
      </p:sp>
      <p:sp>
        <p:nvSpPr>
          <p:cNvPr id="7" name="Date Placeholder 6"/>
          <p:cNvSpPr>
            <a:spLocks noGrp="1"/>
          </p:cNvSpPr>
          <p:nvPr>
            <p:ph type="dt" sz="half" idx="10"/>
          </p:nvPr>
        </p:nvSpPr>
        <p:spPr/>
        <p:txBody>
          <a:bodyPr/>
          <a:lstStyle/>
          <a:p>
            <a:fld id="{1D989FD4-7DCD-4528-B818-3DF927A7140E}" type="datetime1">
              <a:rPr lang="en-US" smtClean="0"/>
              <a:pPr/>
              <a:t>14/06/2010</a:t>
            </a:fld>
            <a:endParaRPr lang="en-US"/>
          </a:p>
        </p:txBody>
      </p:sp>
      <p:sp>
        <p:nvSpPr>
          <p:cNvPr id="8" name="Slide Number Placeholder 7"/>
          <p:cNvSpPr>
            <a:spLocks noGrp="1"/>
          </p:cNvSpPr>
          <p:nvPr>
            <p:ph type="sldNum" sz="quarter" idx="12"/>
          </p:nvPr>
        </p:nvSpPr>
        <p:spPr/>
        <p:txBody>
          <a:bodyPr/>
          <a:lstStyle/>
          <a:p>
            <a:fld id="{90597A16-8B8D-463B-A1AC-E16379E3177C}" type="slidenum">
              <a:rPr lang="en-US" smtClean="0"/>
              <a:pPr/>
              <a:t>7</a:t>
            </a:fld>
            <a:endParaRPr lang="en-US"/>
          </a:p>
        </p:txBody>
      </p:sp>
    </p:spTree>
  </p:cSld>
  <p:clrMapOvr>
    <a:masterClrMapping/>
  </p:clrMapOvr>
  <p:transition>
    <p:dissolv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23348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23348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3486" grpId="0" autoUpdateAnimBg="0"/>
      <p:bldP spid="233487" grpId="0" autoUpdateAnimBg="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23554" name="Picture 2"/>
          <p:cNvPicPr>
            <a:picLocks noGrp="1" noChangeAspect="1" noChangeArrowheads="1"/>
          </p:cNvPicPr>
          <p:nvPr>
            <p:ph idx="1"/>
          </p:nvPr>
        </p:nvPicPr>
        <p:blipFill>
          <a:blip r:embed="rId2"/>
          <a:stretch>
            <a:fillRect/>
          </a:stretch>
        </p:blipFill>
        <p:spPr bwMode="auto">
          <a:xfrm>
            <a:off x="381000" y="0"/>
            <a:ext cx="8610600" cy="6477000"/>
          </a:xfrm>
          <a:prstGeom prst="rect">
            <a:avLst/>
          </a:prstGeom>
          <a:noFill/>
          <a:ln w="9525">
            <a:noFill/>
            <a:miter lim="800000"/>
            <a:headEnd/>
            <a:tailEnd/>
          </a:ln>
          <a:effectLst/>
        </p:spPr>
      </p:pic>
      <p:sp>
        <p:nvSpPr>
          <p:cNvPr id="4" name="Date Placeholder 3"/>
          <p:cNvSpPr>
            <a:spLocks noGrp="1"/>
          </p:cNvSpPr>
          <p:nvPr>
            <p:ph type="dt" sz="half" idx="10"/>
          </p:nvPr>
        </p:nvSpPr>
        <p:spPr/>
        <p:txBody>
          <a:bodyPr/>
          <a:lstStyle/>
          <a:p>
            <a:fld id="{3994B673-3C10-40E8-8FBF-76A18379D6F8}" type="datetime1">
              <a:rPr lang="en-US" smtClean="0"/>
              <a:pPr/>
              <a:t>14/06/2010</a:t>
            </a:fld>
            <a:endParaRPr lang="en-US"/>
          </a:p>
        </p:txBody>
      </p:sp>
      <p:sp>
        <p:nvSpPr>
          <p:cNvPr id="5" name="Slide Number Placeholder 4"/>
          <p:cNvSpPr>
            <a:spLocks noGrp="1"/>
          </p:cNvSpPr>
          <p:nvPr>
            <p:ph type="sldNum" sz="quarter" idx="12"/>
          </p:nvPr>
        </p:nvSpPr>
        <p:spPr/>
        <p:txBody>
          <a:bodyPr/>
          <a:lstStyle/>
          <a:p>
            <a:fld id="{90597A16-8B8D-463B-A1AC-E16379E3177C}" type="slidenum">
              <a:rPr lang="en-US" smtClean="0"/>
              <a:pPr/>
              <a:t>8</a:t>
            </a:fld>
            <a:endParaRPr lang="en-US"/>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5347" name="Text Box 3"/>
          <p:cNvSpPr txBox="1">
            <a:spLocks noChangeArrowheads="1"/>
          </p:cNvSpPr>
          <p:nvPr/>
        </p:nvSpPr>
        <p:spPr bwMode="auto">
          <a:xfrm>
            <a:off x="1066800" y="3048000"/>
            <a:ext cx="3581400" cy="946150"/>
          </a:xfrm>
          <a:prstGeom prst="rect">
            <a:avLst/>
          </a:prstGeom>
          <a:noFill/>
          <a:ln w="9525">
            <a:noFill/>
            <a:miter lim="800000"/>
            <a:headEnd/>
            <a:tailEnd/>
          </a:ln>
          <a:effectLst/>
        </p:spPr>
        <p:txBody>
          <a:bodyPr>
            <a:spAutoFit/>
          </a:bodyPr>
          <a:lstStyle/>
          <a:p>
            <a:pPr algn="ctr">
              <a:spcBef>
                <a:spcPct val="50000"/>
              </a:spcBef>
            </a:pPr>
            <a:r>
              <a:rPr lang="en-US">
                <a:latin typeface="Arial" charset="0"/>
              </a:rPr>
              <a:t>INSERT GRAPHIC TO ADD PHOTO</a:t>
            </a:r>
          </a:p>
        </p:txBody>
      </p:sp>
      <p:graphicFrame>
        <p:nvGraphicFramePr>
          <p:cNvPr id="185349" name="Object 5"/>
          <p:cNvGraphicFramePr>
            <a:graphicFrameLocks noChangeAspect="1"/>
          </p:cNvGraphicFramePr>
          <p:nvPr>
            <p:ph/>
          </p:nvPr>
        </p:nvGraphicFramePr>
        <p:xfrm>
          <a:off x="0" y="420688"/>
          <a:ext cx="5638800" cy="3576637"/>
        </p:xfrm>
        <a:graphic>
          <a:graphicData uri="http://schemas.openxmlformats.org/presentationml/2006/ole">
            <p:oleObj spid="_x0000_s33794" name="Document" r:id="rId4" imgW="9487080" imgH="6017760" progId="Word.Document.8">
              <p:embed/>
            </p:oleObj>
          </a:graphicData>
        </a:graphic>
      </p:graphicFrame>
      <p:sp>
        <p:nvSpPr>
          <p:cNvPr id="185351" name="Rectangle 7"/>
          <p:cNvSpPr>
            <a:spLocks noChangeArrowheads="1"/>
          </p:cNvSpPr>
          <p:nvPr/>
        </p:nvSpPr>
        <p:spPr bwMode="auto">
          <a:xfrm>
            <a:off x="5791200" y="1447800"/>
            <a:ext cx="3352800" cy="1463675"/>
          </a:xfrm>
          <a:prstGeom prst="rect">
            <a:avLst/>
          </a:prstGeom>
          <a:noFill/>
          <a:ln w="57150">
            <a:noFill/>
            <a:miter lim="800000"/>
            <a:headEnd/>
            <a:tailEnd/>
          </a:ln>
          <a:effectLst/>
        </p:spPr>
        <p:txBody>
          <a:bodyPr>
            <a:spAutoFit/>
          </a:bodyPr>
          <a:lstStyle/>
          <a:p>
            <a:pPr algn="ctr"/>
            <a:r>
              <a:rPr lang="en-US" sz="3000" b="1">
                <a:effectLst>
                  <a:outerShdw blurRad="38100" dist="38100" dir="2700000" algn="tl">
                    <a:srgbClr val="C0C0C0"/>
                  </a:outerShdw>
                </a:effectLst>
                <a:latin typeface="Arial" charset="0"/>
              </a:rPr>
              <a:t>Where are child </a:t>
            </a:r>
          </a:p>
          <a:p>
            <a:pPr algn="ctr"/>
            <a:r>
              <a:rPr lang="en-US" sz="3000" b="1">
                <a:effectLst>
                  <a:outerShdw blurRad="38100" dist="38100" dir="2700000" algn="tl">
                    <a:srgbClr val="C0C0C0"/>
                  </a:outerShdw>
                </a:effectLst>
                <a:latin typeface="Arial" charset="0"/>
              </a:rPr>
              <a:t>deaths occurring?</a:t>
            </a:r>
            <a:r>
              <a:rPr lang="en-US" sz="3000" b="1">
                <a:solidFill>
                  <a:srgbClr val="FFCC66"/>
                </a:solidFill>
                <a:latin typeface="Arial" charset="0"/>
              </a:rPr>
              <a:t> </a:t>
            </a:r>
          </a:p>
        </p:txBody>
      </p:sp>
      <p:sp>
        <p:nvSpPr>
          <p:cNvPr id="185352" name="Text Box 8"/>
          <p:cNvSpPr txBox="1">
            <a:spLocks noChangeArrowheads="1"/>
          </p:cNvSpPr>
          <p:nvPr/>
        </p:nvSpPr>
        <p:spPr bwMode="auto">
          <a:xfrm>
            <a:off x="5791200" y="3200400"/>
            <a:ext cx="3352800" cy="1127125"/>
          </a:xfrm>
          <a:prstGeom prst="rect">
            <a:avLst/>
          </a:prstGeom>
          <a:noFill/>
          <a:ln w="9525">
            <a:noFill/>
            <a:miter lim="800000"/>
            <a:headEnd/>
            <a:tailEnd/>
          </a:ln>
          <a:effectLst/>
        </p:spPr>
        <p:txBody>
          <a:bodyPr>
            <a:spAutoFit/>
          </a:bodyPr>
          <a:lstStyle/>
          <a:p>
            <a:pPr algn="ctr"/>
            <a:r>
              <a:rPr lang="en-GB" sz="2400">
                <a:latin typeface="Arial" charset="0"/>
              </a:rPr>
              <a:t>Each dot represents</a:t>
            </a:r>
            <a:r>
              <a:rPr lang="en-GB" sz="2400">
                <a:solidFill>
                  <a:srgbClr val="FF3300"/>
                </a:solidFill>
                <a:latin typeface="Arial" charset="0"/>
              </a:rPr>
              <a:t> </a:t>
            </a:r>
          </a:p>
          <a:p>
            <a:pPr algn="ctr"/>
            <a:r>
              <a:rPr lang="en-GB" sz="4400" b="1">
                <a:solidFill>
                  <a:srgbClr val="FF3300"/>
                </a:solidFill>
                <a:latin typeface="Arial" charset="0"/>
              </a:rPr>
              <a:t>5000</a:t>
            </a:r>
            <a:r>
              <a:rPr lang="en-GB" sz="2400" b="1">
                <a:latin typeface="Arial" charset="0"/>
              </a:rPr>
              <a:t> deaths</a:t>
            </a:r>
          </a:p>
        </p:txBody>
      </p:sp>
      <p:sp>
        <p:nvSpPr>
          <p:cNvPr id="185353" name="Rectangle 9"/>
          <p:cNvSpPr>
            <a:spLocks noChangeArrowheads="1"/>
          </p:cNvSpPr>
          <p:nvPr/>
        </p:nvSpPr>
        <p:spPr bwMode="auto">
          <a:xfrm>
            <a:off x="179388" y="4800600"/>
            <a:ext cx="8964612" cy="2057400"/>
          </a:xfrm>
          <a:prstGeom prst="rect">
            <a:avLst/>
          </a:prstGeom>
          <a:noFill/>
          <a:ln w="9525">
            <a:noFill/>
            <a:miter lim="800000"/>
            <a:headEnd/>
            <a:tailEnd/>
          </a:ln>
        </p:spPr>
        <p:txBody>
          <a:bodyPr/>
          <a:lstStyle/>
          <a:p>
            <a:pPr marL="342900" indent="-342900" eaLnBrk="1" hangingPunct="1">
              <a:spcAft>
                <a:spcPct val="50000"/>
              </a:spcAft>
              <a:buClr>
                <a:schemeClr val="tx1"/>
              </a:buClr>
              <a:buFont typeface="Arial" charset="0"/>
              <a:buChar char="–"/>
            </a:pPr>
            <a:r>
              <a:rPr lang="en-US" sz="2000" b="1">
                <a:latin typeface="Arial" charset="0"/>
                <a:cs typeface="Times New Roman" pitchFamily="18" charset="0"/>
              </a:rPr>
              <a:t>Over 99% of deaths occur in poor countries</a:t>
            </a:r>
          </a:p>
          <a:p>
            <a:pPr marL="342900" indent="-342900" eaLnBrk="1" hangingPunct="1">
              <a:spcAft>
                <a:spcPct val="50000"/>
              </a:spcAft>
              <a:buClr>
                <a:schemeClr val="tx1"/>
              </a:buClr>
              <a:buFont typeface="Arial" charset="0"/>
              <a:buChar char="–"/>
            </a:pPr>
            <a:r>
              <a:rPr lang="en-US" sz="2000" b="1">
                <a:latin typeface="Arial" charset="0"/>
                <a:cs typeface="Times New Roman" pitchFamily="18" charset="0"/>
              </a:rPr>
              <a:t>42 of 192 countries account for 90% of all deaths.</a:t>
            </a:r>
          </a:p>
          <a:p>
            <a:pPr marL="342900" indent="-342900" eaLnBrk="1" hangingPunct="1">
              <a:spcAft>
                <a:spcPct val="10000"/>
              </a:spcAft>
              <a:buClr>
                <a:schemeClr val="tx1"/>
              </a:buClr>
              <a:buFont typeface="Arial" charset="0"/>
              <a:buChar char="–"/>
            </a:pPr>
            <a:r>
              <a:rPr lang="en-US" sz="2000" b="1">
                <a:latin typeface="Arial" charset="0"/>
                <a:cs typeface="Times New Roman" pitchFamily="18" charset="0"/>
              </a:rPr>
              <a:t>6 countries account for 50% of deaths under age five</a:t>
            </a:r>
          </a:p>
          <a:p>
            <a:pPr marL="742950" lvl="1" indent="-285750" eaLnBrk="1" hangingPunct="1">
              <a:spcAft>
                <a:spcPct val="50000"/>
              </a:spcAft>
              <a:buClr>
                <a:schemeClr val="tx1"/>
              </a:buClr>
              <a:buFontTx/>
              <a:buChar char="•"/>
            </a:pPr>
            <a:r>
              <a:rPr lang="en-US" sz="1800" b="1">
                <a:latin typeface="Arial" charset="0"/>
                <a:cs typeface="Times New Roman" pitchFamily="18" charset="0"/>
              </a:rPr>
              <a:t>India, Nigeria, China, Pakistan, Democratic Republic of Congo, Ethiopia</a:t>
            </a:r>
          </a:p>
        </p:txBody>
      </p:sp>
      <p:sp>
        <p:nvSpPr>
          <p:cNvPr id="185355" name="Rectangle 11"/>
          <p:cNvSpPr>
            <a:spLocks noChangeArrowheads="1"/>
          </p:cNvSpPr>
          <p:nvPr/>
        </p:nvSpPr>
        <p:spPr bwMode="auto">
          <a:xfrm>
            <a:off x="152400" y="6613525"/>
            <a:ext cx="4030663" cy="244475"/>
          </a:xfrm>
          <a:prstGeom prst="rect">
            <a:avLst/>
          </a:prstGeom>
          <a:noFill/>
          <a:ln w="9525">
            <a:noFill/>
            <a:miter lim="800000"/>
            <a:headEnd/>
            <a:tailEnd/>
          </a:ln>
          <a:effectLst/>
        </p:spPr>
        <p:txBody>
          <a:bodyPr wrap="none">
            <a:spAutoFit/>
          </a:bodyPr>
          <a:lstStyle/>
          <a:p>
            <a:pPr eaLnBrk="1" hangingPunct="1">
              <a:spcBef>
                <a:spcPct val="20000"/>
              </a:spcBef>
              <a:buClr>
                <a:schemeClr val="hlink"/>
              </a:buClr>
              <a:buSzPct val="70000"/>
              <a:buFont typeface="Wingdings" pitchFamily="2" charset="2"/>
              <a:buNone/>
            </a:pPr>
            <a:r>
              <a:rPr lang="en-US" sz="1000" i="1"/>
              <a:t>Source: Black, R.E.; Morris, S.S. and J. Bryce.  Lancet 2003; 361:2226-34</a:t>
            </a:r>
            <a:r>
              <a:rPr lang="en-US" sz="1000"/>
              <a:t>.</a:t>
            </a:r>
          </a:p>
        </p:txBody>
      </p:sp>
      <p:sp>
        <p:nvSpPr>
          <p:cNvPr id="8" name="Date Placeholder 7"/>
          <p:cNvSpPr>
            <a:spLocks noGrp="1"/>
          </p:cNvSpPr>
          <p:nvPr>
            <p:ph type="dt" sz="half" idx="10"/>
          </p:nvPr>
        </p:nvSpPr>
        <p:spPr/>
        <p:txBody>
          <a:bodyPr/>
          <a:lstStyle/>
          <a:p>
            <a:fld id="{F250D7D9-4DF4-4582-BD51-1BFAFD9819EB}" type="datetime1">
              <a:rPr lang="en-US" smtClean="0"/>
              <a:pPr/>
              <a:t>14/06/2010</a:t>
            </a:fld>
            <a:endParaRPr lang="en-US"/>
          </a:p>
        </p:txBody>
      </p:sp>
      <p:sp>
        <p:nvSpPr>
          <p:cNvPr id="9" name="Slide Number Placeholder 8"/>
          <p:cNvSpPr>
            <a:spLocks noGrp="1"/>
          </p:cNvSpPr>
          <p:nvPr>
            <p:ph type="sldNum" sz="quarter" idx="12"/>
          </p:nvPr>
        </p:nvSpPr>
        <p:spPr/>
        <p:txBody>
          <a:bodyPr/>
          <a:lstStyle/>
          <a:p>
            <a:fld id="{C6070927-6CD2-4C67-9F00-69712D54E797}" type="slidenum">
              <a:rPr lang="en-US" smtClean="0"/>
              <a:pPr/>
              <a:t>9</a:t>
            </a:fld>
            <a:endParaRPr lang="en-US"/>
          </a:p>
        </p:txBody>
      </p:sp>
    </p:spTree>
  </p:cSld>
  <p:clrMapOvr>
    <a:masterClrMapping/>
  </p:clrMapOvr>
  <p:transition>
    <p:dissolve/>
  </p:transition>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Metro">
  <a:themeElements>
    <a:clrScheme name="Metro">
      <a:dk1>
        <a:sysClr val="windowText" lastClr="000000"/>
      </a:dk1>
      <a:lt1>
        <a:sysClr val="window" lastClr="FFFFFF"/>
      </a:lt1>
      <a:dk2>
        <a:srgbClr val="4E5B6F"/>
      </a:dk2>
      <a:lt2>
        <a:srgbClr val="D6ECFF"/>
      </a:lt2>
      <a:accent1>
        <a:srgbClr val="7FD13B"/>
      </a:accent1>
      <a:accent2>
        <a:srgbClr val="EA157A"/>
      </a:accent2>
      <a:accent3>
        <a:srgbClr val="FEB80A"/>
      </a:accent3>
      <a:accent4>
        <a:srgbClr val="00ADDC"/>
      </a:accent4>
      <a:accent5>
        <a:srgbClr val="738AC8"/>
      </a:accent5>
      <a:accent6>
        <a:srgbClr val="1AB39F"/>
      </a:accent6>
      <a:hlink>
        <a:srgbClr val="EB8803"/>
      </a:hlink>
      <a:folHlink>
        <a:srgbClr val="5F7791"/>
      </a:folHlink>
    </a:clrScheme>
    <a:fontScheme name="Metro">
      <a:majorFont>
        <a:latin typeface="Consolas"/>
        <a:ea typeface=""/>
        <a:cs typeface=""/>
        <a:font script="Jpan" typeface="HG丸ｺﾞｼｯｸM-PRO"/>
        <a:font script="Hang" typeface="HY중고딕"/>
        <a:font script="Hans" typeface="华文楷体"/>
        <a:font script="Hant" typeface="新細明體"/>
        <a:font script="Arab" typeface="Tahoma"/>
        <a:font script="Hebr" typeface="Levenim MT"/>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orbel"/>
        <a:ea typeface=""/>
        <a:cs typeface=""/>
        <a:font script="Jpan" typeface="HGｺﾞｼｯｸM"/>
        <a:font script="Hang" typeface="맑은 고딕"/>
        <a:font script="Hans" typeface="宋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tro">
      <a:fillStyleLst>
        <a:solidFill>
          <a:schemeClr val="phClr"/>
        </a:solidFill>
        <a:gradFill rotWithShape="1">
          <a:gsLst>
            <a:gs pos="0">
              <a:schemeClr val="phClr">
                <a:tint val="25000"/>
                <a:satMod val="125000"/>
              </a:schemeClr>
            </a:gs>
            <a:gs pos="40000">
              <a:schemeClr val="phClr">
                <a:tint val="55000"/>
                <a:satMod val="130000"/>
              </a:schemeClr>
            </a:gs>
            <a:gs pos="50000">
              <a:schemeClr val="phClr">
                <a:tint val="59000"/>
                <a:satMod val="130000"/>
              </a:schemeClr>
            </a:gs>
            <a:gs pos="65000">
              <a:schemeClr val="phClr">
                <a:tint val="55000"/>
                <a:satMod val="130000"/>
              </a:schemeClr>
            </a:gs>
            <a:gs pos="100000">
              <a:schemeClr val="phClr">
                <a:tint val="20000"/>
                <a:satMod val="125000"/>
              </a:schemeClr>
            </a:gs>
          </a:gsLst>
          <a:lin ang="5400000" scaled="0"/>
        </a:gradFill>
        <a:gradFill rotWithShape="1">
          <a:gsLst>
            <a:gs pos="0">
              <a:schemeClr val="phClr">
                <a:tint val="48000"/>
                <a:satMod val="138000"/>
              </a:schemeClr>
            </a:gs>
            <a:gs pos="25000">
              <a:schemeClr val="phClr">
                <a:tint val="85000"/>
              </a:schemeClr>
            </a:gs>
            <a:gs pos="40000">
              <a:schemeClr val="phClr">
                <a:tint val="92000"/>
              </a:schemeClr>
            </a:gs>
            <a:gs pos="50000">
              <a:schemeClr val="phClr">
                <a:tint val="93000"/>
              </a:schemeClr>
            </a:gs>
            <a:gs pos="60000">
              <a:schemeClr val="phClr">
                <a:tint val="92000"/>
              </a:schemeClr>
            </a:gs>
            <a:gs pos="75000">
              <a:schemeClr val="phClr">
                <a:tint val="83000"/>
                <a:satMod val="108000"/>
              </a:schemeClr>
            </a:gs>
            <a:gs pos="100000">
              <a:schemeClr val="phClr">
                <a:tint val="48000"/>
                <a:satMod val="150000"/>
              </a:schemeClr>
            </a:gs>
          </a:gsLst>
          <a:lin ang="5400000" scaled="0"/>
        </a:gradFill>
      </a:fillStyleLst>
      <a:lnStyleLst>
        <a:ln w="12000" cap="flat" cmpd="sng" algn="ctr">
          <a:solidFill>
            <a:schemeClr val="ph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glow rad="63500">
              <a:schemeClr val="phClr">
                <a:alpha val="45000"/>
                <a:satMod val="120000"/>
              </a:schemeClr>
            </a:glow>
          </a:effectLst>
        </a:effectStyle>
        <a:effectStyle>
          <a:effectLst>
            <a:glow rad="63500">
              <a:schemeClr val="phClr">
                <a:alpha val="45000"/>
                <a:satMod val="120000"/>
              </a:schemeClr>
            </a:glow>
          </a:effectLst>
          <a:scene3d>
            <a:camera prst="orthographicFront" fov="0">
              <a:rot lat="0" lon="0" rev="0"/>
            </a:camera>
            <a:lightRig rig="brightRoom" dir="tl">
              <a:rot lat="0" lon="0" rev="8700000"/>
            </a:lightRig>
          </a:scene3d>
          <a:sp3d>
            <a:bevelT w="0" h="0"/>
            <a:contourClr>
              <a:schemeClr val="phClr">
                <a:tint val="70000"/>
              </a:schemeClr>
            </a:contourClr>
          </a:sp3d>
        </a:effectStyle>
        <a:effectStyle>
          <a:effectLst>
            <a:glow rad="101500">
              <a:schemeClr val="phClr">
                <a:alpha val="42000"/>
                <a:satMod val="120000"/>
              </a:schemeClr>
            </a:glow>
          </a:effectLst>
          <a:scene3d>
            <a:camera prst="orthographicFront" fov="0">
              <a:rot lat="0" lon="0" rev="0"/>
            </a:camera>
            <a:lightRig rig="glow" dir="t">
              <a:rot lat="0" lon="0" rev="4800000"/>
            </a:lightRig>
          </a:scene3d>
          <a:sp3d prstMaterial="powder">
            <a:bevelT w="50800" h="50800"/>
            <a:contourClr>
              <a:schemeClr val="phClr"/>
            </a:contourClr>
          </a:sp3d>
        </a:effectStyle>
      </a:effectStyleLst>
      <a:bgFillStyleLst>
        <a:solidFill>
          <a:schemeClr val="phClr"/>
        </a:solidFill>
        <a:gradFill rotWithShape="1">
          <a:gsLst>
            <a:gs pos="0">
              <a:schemeClr val="bg1">
                <a:shade val="100000"/>
                <a:satMod val="150000"/>
              </a:schemeClr>
            </a:gs>
            <a:gs pos="65000">
              <a:schemeClr val="bg1">
                <a:shade val="90000"/>
                <a:satMod val="375000"/>
              </a:schemeClr>
            </a:gs>
            <a:gs pos="100000">
              <a:schemeClr val="phClr">
                <a:tint val="88000"/>
                <a:satMod val="400000"/>
              </a:schemeClr>
            </a:gs>
          </a:gsLst>
          <a:lin ang="5400000" scaled="0"/>
        </a:gradFill>
        <a:blipFill>
          <a:blip xmlns:r="http://schemas.openxmlformats.org/officeDocument/2006/relationships" r:embed="rId1">
            <a:duotone>
              <a:schemeClr val="phClr">
                <a:shade val="40000"/>
                <a:satMod val="180000"/>
              </a:schemeClr>
              <a:schemeClr val="phClr">
                <a:tint val="90000"/>
                <a:satMod val="20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Metro</Template>
  <TotalTime>2308</TotalTime>
  <Words>2174</Words>
  <Application>Microsoft Office PowerPoint</Application>
  <PresentationFormat>On-screen Show (4:3)</PresentationFormat>
  <Paragraphs>473</Paragraphs>
  <Slides>51</Slides>
  <Notes>14</Notes>
  <HiddenSlides>0</HiddenSlides>
  <MMClips>0</MMClips>
  <ScaleCrop>false</ScaleCrop>
  <HeadingPairs>
    <vt:vector size="6" baseType="variant">
      <vt:variant>
        <vt:lpstr>Theme</vt:lpstr>
      </vt:variant>
      <vt:variant>
        <vt:i4>1</vt:i4>
      </vt:variant>
      <vt:variant>
        <vt:lpstr>Embedded OLE Servers</vt:lpstr>
      </vt:variant>
      <vt:variant>
        <vt:i4>3</vt:i4>
      </vt:variant>
      <vt:variant>
        <vt:lpstr>Slide Titles</vt:lpstr>
      </vt:variant>
      <vt:variant>
        <vt:i4>51</vt:i4>
      </vt:variant>
    </vt:vector>
  </HeadingPairs>
  <TitlesOfParts>
    <vt:vector size="55" baseType="lpstr">
      <vt:lpstr>Metro</vt:lpstr>
      <vt:lpstr>Worksheet</vt:lpstr>
      <vt:lpstr>Document</vt:lpstr>
      <vt:lpstr>Chart</vt:lpstr>
      <vt:lpstr>Evidence based child survival interventions</vt:lpstr>
      <vt:lpstr>Contents </vt:lpstr>
      <vt:lpstr>Introduction :</vt:lpstr>
      <vt:lpstr>MDG goal :</vt:lpstr>
      <vt:lpstr>Neonatal mortality</vt:lpstr>
      <vt:lpstr>Child morbidity and mortality in India</vt:lpstr>
      <vt:lpstr>Global trends in under-five mortality, 1960-2000, with projections to 2015</vt:lpstr>
      <vt:lpstr>Slide 8</vt:lpstr>
      <vt:lpstr>Slide 9</vt:lpstr>
      <vt:lpstr>Early Childhood Mortality Rates for the Five-Year Period preceding the Survey, NFHS-1, NFHS-2, and NFHS-3</vt:lpstr>
      <vt:lpstr>Slide 11</vt:lpstr>
      <vt:lpstr>Slide 12</vt:lpstr>
      <vt:lpstr>Slide 13</vt:lpstr>
      <vt:lpstr>Estimated distribution of direct causes of neonatal deaths for 2000</vt:lpstr>
      <vt:lpstr>Slide 15</vt:lpstr>
      <vt:lpstr>Slide 16</vt:lpstr>
      <vt:lpstr>Slide 17</vt:lpstr>
      <vt:lpstr>Evidence-based Interventions to Reduce Newborn Deaths</vt:lpstr>
      <vt:lpstr>Interventions to reduce neonatal mortality &amp; morbidity</vt:lpstr>
      <vt:lpstr>Slide 20</vt:lpstr>
      <vt:lpstr>Slide 21</vt:lpstr>
      <vt:lpstr> We have the Solution …….</vt:lpstr>
      <vt:lpstr>Slide 23</vt:lpstr>
      <vt:lpstr>CLICS project:</vt:lpstr>
      <vt:lpstr>Activities:</vt:lpstr>
      <vt:lpstr>Achievements of CLICS :</vt:lpstr>
      <vt:lpstr>Cont..</vt:lpstr>
      <vt:lpstr>Gadchiroli Newborn Case Study (1988)</vt:lpstr>
      <vt:lpstr>Results:</vt:lpstr>
      <vt:lpstr>Slide 30</vt:lpstr>
      <vt:lpstr>Slide 31</vt:lpstr>
      <vt:lpstr>Ankur project(2001)</vt:lpstr>
      <vt:lpstr>Percent change in mortality indicators</vt:lpstr>
      <vt:lpstr>Rajmata Jijau Misson</vt:lpstr>
      <vt:lpstr>INITIATIVES UNDERTAKEN IN AURANGABAD DIVISION</vt:lpstr>
      <vt:lpstr>Focus Areas of Mission</vt:lpstr>
      <vt:lpstr>Slide 37</vt:lpstr>
      <vt:lpstr>Dahanu Experience 1987-90</vt:lpstr>
      <vt:lpstr>Vistaar project</vt:lpstr>
      <vt:lpstr>Slide 40</vt:lpstr>
      <vt:lpstr>Bangladesh study:</vt:lpstr>
      <vt:lpstr>Nepal study:</vt:lpstr>
      <vt:lpstr>Prevention and treatment interventions and lives saved in Angola Africa</vt:lpstr>
      <vt:lpstr>A review of Evidence in South Asia</vt:lpstr>
      <vt:lpstr>Projects from Maharashtra</vt:lpstr>
      <vt:lpstr>Projects in India</vt:lpstr>
      <vt:lpstr> International studies</vt:lpstr>
      <vt:lpstr>Cont……</vt:lpstr>
      <vt:lpstr>Overview of Challenges to Delivery of Effective CS Interventions</vt:lpstr>
      <vt:lpstr>Slide 50</vt:lpstr>
      <vt:lpstr>References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Evidence based child servival interventions</dc:title>
  <dc:creator>Epsilon</dc:creator>
  <cp:lastModifiedBy>Epsilon</cp:lastModifiedBy>
  <cp:revision>236</cp:revision>
  <dcterms:created xsi:type="dcterms:W3CDTF">2010-05-21T09:24:12Z</dcterms:created>
  <dcterms:modified xsi:type="dcterms:W3CDTF">2010-06-14T17:29:31Z</dcterms:modified>
</cp:coreProperties>
</file>